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3" r:id="rId1"/>
  </p:sldMasterIdLst>
  <p:sldIdLst>
    <p:sldId id="276" r:id="rId2"/>
    <p:sldId id="567" r:id="rId3"/>
    <p:sldId id="492" r:id="rId4"/>
    <p:sldId id="493" r:id="rId5"/>
    <p:sldId id="256" r:id="rId6"/>
    <p:sldId id="494" r:id="rId7"/>
    <p:sldId id="568" r:id="rId8"/>
    <p:sldId id="496" r:id="rId9"/>
    <p:sldId id="265" r:id="rId10"/>
    <p:sldId id="573" r:id="rId11"/>
    <p:sldId id="263" r:id="rId12"/>
    <p:sldId id="574" r:id="rId13"/>
    <p:sldId id="575" r:id="rId14"/>
    <p:sldId id="378" r:id="rId15"/>
    <p:sldId id="280" r:id="rId16"/>
    <p:sldId id="381" r:id="rId17"/>
    <p:sldId id="283" r:id="rId18"/>
    <p:sldId id="269" r:id="rId19"/>
    <p:sldId id="275" r:id="rId20"/>
    <p:sldId id="529" r:id="rId21"/>
    <p:sldId id="530" r:id="rId22"/>
    <p:sldId id="531" r:id="rId23"/>
    <p:sldId id="533" r:id="rId24"/>
    <p:sldId id="538" r:id="rId25"/>
    <p:sldId id="681" r:id="rId26"/>
    <p:sldId id="678" r:id="rId27"/>
    <p:sldId id="679" r:id="rId28"/>
    <p:sldId id="680" r:id="rId29"/>
    <p:sldId id="539" r:id="rId30"/>
    <p:sldId id="540" r:id="rId31"/>
    <p:sldId id="682" r:id="rId32"/>
    <p:sldId id="562" r:id="rId33"/>
    <p:sldId id="563" r:id="rId34"/>
    <p:sldId id="564" r:id="rId35"/>
    <p:sldId id="589" r:id="rId36"/>
    <p:sldId id="286" r:id="rId37"/>
    <p:sldId id="385" r:id="rId38"/>
    <p:sldId id="287" r:id="rId39"/>
    <p:sldId id="288" r:id="rId40"/>
    <p:sldId id="489" r:id="rId41"/>
    <p:sldId id="291" r:id="rId42"/>
    <p:sldId id="570" r:id="rId43"/>
    <p:sldId id="294" r:id="rId44"/>
    <p:sldId id="296" r:id="rId45"/>
    <p:sldId id="387" r:id="rId46"/>
    <p:sldId id="683" r:id="rId47"/>
    <p:sldId id="302" r:id="rId48"/>
    <p:sldId id="304" r:id="rId49"/>
    <p:sldId id="390" r:id="rId50"/>
    <p:sldId id="308" r:id="rId51"/>
    <p:sldId id="576" r:id="rId52"/>
    <p:sldId id="577" r:id="rId53"/>
    <p:sldId id="501" r:id="rId54"/>
    <p:sldId id="578" r:id="rId55"/>
    <p:sldId id="684" r:id="rId56"/>
    <p:sldId id="363" r:id="rId57"/>
    <p:sldId id="392" r:id="rId58"/>
    <p:sldId id="339" r:id="rId59"/>
    <p:sldId id="435" r:id="rId60"/>
    <p:sldId id="440" r:id="rId61"/>
    <p:sldId id="502" r:id="rId62"/>
    <p:sldId id="459" r:id="rId63"/>
    <p:sldId id="579" r:id="rId64"/>
    <p:sldId id="665" r:id="rId65"/>
    <p:sldId id="572" r:id="rId66"/>
    <p:sldId id="585" r:id="rId67"/>
    <p:sldId id="580" r:id="rId68"/>
    <p:sldId id="581" r:id="rId69"/>
    <p:sldId id="685" r:id="rId70"/>
    <p:sldId id="686" r:id="rId71"/>
    <p:sldId id="687" r:id="rId72"/>
    <p:sldId id="584" r:id="rId73"/>
    <p:sldId id="586" r:id="rId74"/>
    <p:sldId id="587" r:id="rId75"/>
    <p:sldId id="588" r:id="rId76"/>
    <p:sldId id="590" r:id="rId77"/>
    <p:sldId id="591" r:id="rId78"/>
    <p:sldId id="592" r:id="rId79"/>
    <p:sldId id="593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99"/>
    <a:srgbClr val="CC6600"/>
    <a:srgbClr val="FFFF00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618" y="72"/>
      </p:cViewPr>
      <p:guideLst>
        <p:guide orient="horz" pos="21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540F-B000-4AA3-885E-24BC7F9C3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4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EB3CBF-91C5-4B02-8BA6-51F1360C4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0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8966A8-20F7-40D3-AB70-EE6222A50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5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565A77-C208-4759-BA69-05A966FA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3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D874AA-48D2-459F-A0BF-E5BB2524F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6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83D59-252B-42BE-9776-63ADE4CEE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90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4AF358-DFF8-4022-B804-9B1935F39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4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1B0CBE-BF13-4CF2-9EB8-9E6D44D9A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5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B1CC6A-2AEA-4730-AF85-9CADE7DCE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1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066F59-B73F-48CF-8920-E36586C4D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1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7853DC-DE4B-446D-BE4C-7003A0899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4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C658DF9-4409-4792-9A81-8A8A90BF4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7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752600"/>
            <a:ext cx="8839200" cy="17367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60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SINH LÝ HỆ SINH DỤC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953000" y="4724400"/>
            <a:ext cx="36576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GV: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7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b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CƠ QUAN SINH DỤC NAM </a:t>
            </a:r>
          </a:p>
        </p:txBody>
      </p:sp>
      <p:pic>
        <p:nvPicPr>
          <p:cNvPr id="41986" name="Picture 26" descr="ong-sinh-tinh-xoan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0" y="1219200"/>
            <a:ext cx="3624263" cy="5105400"/>
          </a:xfrm>
          <a:noFill/>
        </p:spPr>
      </p:pic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6019800" y="2895600"/>
            <a:ext cx="12954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V="1">
            <a:off x="6172200" y="3048000"/>
            <a:ext cx="1143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6" name="Line 12"/>
          <p:cNvSpPr>
            <a:spLocks noChangeShapeType="1"/>
          </p:cNvSpPr>
          <p:nvPr/>
        </p:nvSpPr>
        <p:spPr bwMode="auto">
          <a:xfrm>
            <a:off x="4953000" y="4191000"/>
            <a:ext cx="1295400" cy="1828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>
            <a:off x="5257800" y="3581400"/>
            <a:ext cx="20574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58" name="Rectangle 14"/>
          <p:cNvSpPr>
            <a:spLocks noChangeArrowheads="1"/>
          </p:cNvSpPr>
          <p:nvPr/>
        </p:nvSpPr>
        <p:spPr bwMode="auto">
          <a:xfrm>
            <a:off x="7620000" y="2590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ỐNG SINH 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TINH XOẮN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(2- 4 Ống, dài 0,7 m) </a:t>
            </a: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66294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LƯỚI TINH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TRUNG THẤT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(HIGHMORE)</a:t>
            </a:r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7391400" y="4191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ỐNG SINH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TINH THẲNG</a:t>
            </a:r>
          </a:p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67" name="Line 23"/>
          <p:cNvSpPr>
            <a:spLocks noChangeShapeType="1"/>
          </p:cNvSpPr>
          <p:nvPr/>
        </p:nvSpPr>
        <p:spPr bwMode="auto">
          <a:xfrm flipV="1">
            <a:off x="4572000" y="1676400"/>
            <a:ext cx="10668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68" name="Rectangle 24"/>
          <p:cNvSpPr>
            <a:spLocks noChangeArrowheads="1"/>
          </p:cNvSpPr>
          <p:nvPr/>
        </p:nvSpPr>
        <p:spPr bwMode="auto">
          <a:xfrm>
            <a:off x="6934200" y="114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ỐNG XUẤT NHỎ( 12- 15 Ống)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1" grpId="0" animBg="1"/>
      <p:bldP spid="31752" grpId="0" animBg="1"/>
      <p:bldP spid="31756" grpId="0" animBg="1"/>
      <p:bldP spid="31757" grpId="0" animBg="1"/>
      <p:bldP spid="31758" grpId="0"/>
      <p:bldP spid="31759" grpId="0"/>
      <p:bldP spid="31766" grpId="0"/>
      <p:bldP spid="31767" grpId="0" animBg="1"/>
      <p:bldP spid="317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NAM</a:t>
            </a:r>
          </a:p>
        </p:txBody>
      </p:sp>
      <p:pic>
        <p:nvPicPr>
          <p:cNvPr id="24579" name="Picture 6" descr="sinh-duc-nam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038600" y="685800"/>
            <a:ext cx="3708400" cy="6096000"/>
          </a:xfrm>
          <a:noFill/>
        </p:spPr>
      </p:pic>
      <p:sp>
        <p:nvSpPr>
          <p:cNvPr id="17415" name="Line 7"/>
          <p:cNvSpPr>
            <a:spLocks noChangeShapeType="1"/>
          </p:cNvSpPr>
          <p:nvPr/>
        </p:nvSpPr>
        <p:spPr bwMode="auto">
          <a:xfrm flipH="1">
            <a:off x="3581400" y="2590800"/>
            <a:ext cx="2438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>
            <a:off x="3429000" y="3200400"/>
            <a:ext cx="19812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8" name="Line 10"/>
          <p:cNvSpPr>
            <a:spLocks noChangeShapeType="1"/>
          </p:cNvSpPr>
          <p:nvPr/>
        </p:nvSpPr>
        <p:spPr bwMode="auto">
          <a:xfrm flipH="1">
            <a:off x="3733800" y="1295400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9" name="Line 11"/>
          <p:cNvSpPr>
            <a:spLocks noChangeShapeType="1"/>
          </p:cNvSpPr>
          <p:nvPr/>
        </p:nvSpPr>
        <p:spPr bwMode="auto">
          <a:xfrm flipH="1">
            <a:off x="3657600" y="1828800"/>
            <a:ext cx="23622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2133600" y="2590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ỐNG DẪN TINH</a:t>
            </a:r>
          </a:p>
        </p:txBody>
      </p: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21336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TINH HOÀN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21336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ỐNG DẪN TINH</a:t>
            </a:r>
          </a:p>
        </p:txBody>
      </p:sp>
      <p:sp>
        <p:nvSpPr>
          <p:cNvPr id="17424" name="Rectangle 16"/>
          <p:cNvSpPr>
            <a:spLocks noChangeArrowheads="1"/>
          </p:cNvSpPr>
          <p:nvPr/>
        </p:nvSpPr>
        <p:spPr bwMode="auto">
          <a:xfrm>
            <a:off x="19812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ĐÁM RỐI TĨNH MẠCH</a:t>
            </a:r>
          </a:p>
          <a:p>
            <a:pPr algn="ctr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HÌNH DÂY LEO</a:t>
            </a: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12192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ĐOẠN THỪNG TINH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1" grpId="0"/>
      <p:bldP spid="17422" grpId="0"/>
      <p:bldP spid="174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thừng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7" name="Picture 3" descr="C:\Users\USER\Desktop\20190923_162125_520220_gian-tinh-mach-thun.max-1800x18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858169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Xoắn</a:t>
            </a:r>
            <a:r>
              <a:rPr lang="en-US" dirty="0" smtClean="0"/>
              <a:t> </a:t>
            </a:r>
            <a:r>
              <a:rPr lang="en-US" dirty="0" err="1" smtClean="0"/>
              <a:t>tinh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endParaRPr lang="en-US" dirty="0"/>
          </a:p>
        </p:txBody>
      </p:sp>
      <p:pic>
        <p:nvPicPr>
          <p:cNvPr id="2050" name="Picture 2" descr="C:\Users\USER\Desktop\canh-bao-tu-bac-si-khi-be-trai-cat-bo-tinh-hoan-do-dau-biu-5-ngay-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467600" cy="477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CƠ QUAN SINH DỤC NAM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5163"/>
            <a:ext cx="9144000" cy="43894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4 x 3 x 2,5 cm,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15 – 20g </a:t>
            </a:r>
          </a:p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TLT</a:t>
            </a:r>
          </a:p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30%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TLT </a:t>
            </a:r>
          </a:p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Tuyến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ở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kiềm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hóa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304800" y="990600"/>
            <a:ext cx="2590800" cy="400050"/>
          </a:xfrm>
          <a:prstGeom prst="rect">
            <a:avLst/>
          </a:prstGeom>
          <a:solidFill>
            <a:srgbClr val="CC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NHIẾP HỘ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DỤC NAM</a:t>
            </a:r>
          </a:p>
        </p:txBody>
      </p:sp>
      <p:pic>
        <p:nvPicPr>
          <p:cNvPr id="28675" name="Picture 6" descr="tuyen-tien-liet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2091531"/>
            <a:ext cx="4419600" cy="3819525"/>
          </a:xfrm>
          <a:noFill/>
        </p:spPr>
      </p:pic>
      <p:sp>
        <p:nvSpPr>
          <p:cNvPr id="54281" name="Freeform 9"/>
          <p:cNvSpPr/>
          <p:nvPr/>
        </p:nvSpPr>
        <p:spPr bwMode="auto">
          <a:xfrm>
            <a:off x="4953000" y="2959100"/>
            <a:ext cx="1676400" cy="1536700"/>
          </a:xfrm>
          <a:custGeom>
            <a:avLst/>
            <a:gdLst>
              <a:gd name="T0" fmla="*/ 2147483647 w 992"/>
              <a:gd name="T1" fmla="*/ 2147483647 h 992"/>
              <a:gd name="T2" fmla="*/ 2147483647 w 992"/>
              <a:gd name="T3" fmla="*/ 2147483647 h 992"/>
              <a:gd name="T4" fmla="*/ 2147483647 w 992"/>
              <a:gd name="T5" fmla="*/ 2147483647 h 992"/>
              <a:gd name="T6" fmla="*/ 2147483647 w 992"/>
              <a:gd name="T7" fmla="*/ 2147483647 h 992"/>
              <a:gd name="T8" fmla="*/ 2147483647 w 992"/>
              <a:gd name="T9" fmla="*/ 2147483647 h 992"/>
              <a:gd name="T10" fmla="*/ 2147483647 w 992"/>
              <a:gd name="T11" fmla="*/ 2147483647 h 992"/>
              <a:gd name="T12" fmla="*/ 2147483647 w 992"/>
              <a:gd name="T13" fmla="*/ 2147483647 h 992"/>
              <a:gd name="T14" fmla="*/ 2147483647 w 992"/>
              <a:gd name="T15" fmla="*/ 2147483647 h 992"/>
              <a:gd name="T16" fmla="*/ 2147483647 w 992"/>
              <a:gd name="T17" fmla="*/ 2147483647 h 992"/>
              <a:gd name="T18" fmla="*/ 2147483647 w 992"/>
              <a:gd name="T19" fmla="*/ 2147483647 h 992"/>
              <a:gd name="T20" fmla="*/ 2147483647 w 992"/>
              <a:gd name="T21" fmla="*/ 2147483647 h 992"/>
              <a:gd name="T22" fmla="*/ 2147483647 w 992"/>
              <a:gd name="T23" fmla="*/ 2147483647 h 992"/>
              <a:gd name="T24" fmla="*/ 2147483647 w 992"/>
              <a:gd name="T25" fmla="*/ 2147483647 h 992"/>
              <a:gd name="T26" fmla="*/ 2147483647 w 992"/>
              <a:gd name="T27" fmla="*/ 2147483647 h 992"/>
              <a:gd name="T28" fmla="*/ 2147483647 w 992"/>
              <a:gd name="T29" fmla="*/ 2147483647 h 992"/>
              <a:gd name="T30" fmla="*/ 2147483647 w 992"/>
              <a:gd name="T31" fmla="*/ 2147483647 h 992"/>
              <a:gd name="T32" fmla="*/ 2147483647 w 992"/>
              <a:gd name="T33" fmla="*/ 2147483647 h 992"/>
              <a:gd name="T34" fmla="*/ 2147483647 w 992"/>
              <a:gd name="T35" fmla="*/ 2147483647 h 992"/>
              <a:gd name="T36" fmla="*/ 2147483647 w 992"/>
              <a:gd name="T37" fmla="*/ 2147483647 h 992"/>
              <a:gd name="T38" fmla="*/ 2147483647 w 992"/>
              <a:gd name="T39" fmla="*/ 2147483647 h 99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92"/>
              <a:gd name="T61" fmla="*/ 0 h 992"/>
              <a:gd name="T62" fmla="*/ 992 w 992"/>
              <a:gd name="T63" fmla="*/ 992 h 992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92" h="992">
                <a:moveTo>
                  <a:pt x="344" y="104"/>
                </a:moveTo>
                <a:cubicBezTo>
                  <a:pt x="304" y="88"/>
                  <a:pt x="320" y="72"/>
                  <a:pt x="296" y="56"/>
                </a:cubicBezTo>
                <a:cubicBezTo>
                  <a:pt x="272" y="40"/>
                  <a:pt x="240" y="0"/>
                  <a:pt x="200" y="8"/>
                </a:cubicBezTo>
                <a:cubicBezTo>
                  <a:pt x="160" y="16"/>
                  <a:pt x="88" y="56"/>
                  <a:pt x="56" y="104"/>
                </a:cubicBezTo>
                <a:cubicBezTo>
                  <a:pt x="24" y="152"/>
                  <a:pt x="0" y="200"/>
                  <a:pt x="8" y="296"/>
                </a:cubicBezTo>
                <a:cubicBezTo>
                  <a:pt x="16" y="392"/>
                  <a:pt x="64" y="584"/>
                  <a:pt x="104" y="680"/>
                </a:cubicBezTo>
                <a:cubicBezTo>
                  <a:pt x="144" y="776"/>
                  <a:pt x="208" y="832"/>
                  <a:pt x="248" y="872"/>
                </a:cubicBezTo>
                <a:cubicBezTo>
                  <a:pt x="288" y="912"/>
                  <a:pt x="320" y="904"/>
                  <a:pt x="344" y="920"/>
                </a:cubicBezTo>
                <a:cubicBezTo>
                  <a:pt x="368" y="936"/>
                  <a:pt x="352" y="960"/>
                  <a:pt x="392" y="968"/>
                </a:cubicBezTo>
                <a:cubicBezTo>
                  <a:pt x="432" y="976"/>
                  <a:pt x="528" y="992"/>
                  <a:pt x="584" y="968"/>
                </a:cubicBezTo>
                <a:cubicBezTo>
                  <a:pt x="640" y="944"/>
                  <a:pt x="688" y="880"/>
                  <a:pt x="728" y="824"/>
                </a:cubicBezTo>
                <a:cubicBezTo>
                  <a:pt x="768" y="768"/>
                  <a:pt x="784" y="712"/>
                  <a:pt x="824" y="632"/>
                </a:cubicBezTo>
                <a:cubicBezTo>
                  <a:pt x="864" y="552"/>
                  <a:pt x="944" y="416"/>
                  <a:pt x="968" y="344"/>
                </a:cubicBezTo>
                <a:cubicBezTo>
                  <a:pt x="992" y="272"/>
                  <a:pt x="976" y="248"/>
                  <a:pt x="968" y="200"/>
                </a:cubicBezTo>
                <a:cubicBezTo>
                  <a:pt x="960" y="152"/>
                  <a:pt x="952" y="80"/>
                  <a:pt x="920" y="56"/>
                </a:cubicBezTo>
                <a:cubicBezTo>
                  <a:pt x="888" y="32"/>
                  <a:pt x="816" y="56"/>
                  <a:pt x="776" y="56"/>
                </a:cubicBezTo>
                <a:cubicBezTo>
                  <a:pt x="736" y="56"/>
                  <a:pt x="704" y="48"/>
                  <a:pt x="680" y="56"/>
                </a:cubicBezTo>
                <a:cubicBezTo>
                  <a:pt x="656" y="64"/>
                  <a:pt x="656" y="88"/>
                  <a:pt x="632" y="104"/>
                </a:cubicBezTo>
                <a:cubicBezTo>
                  <a:pt x="608" y="120"/>
                  <a:pt x="584" y="152"/>
                  <a:pt x="536" y="152"/>
                </a:cubicBezTo>
                <a:cubicBezTo>
                  <a:pt x="488" y="152"/>
                  <a:pt x="384" y="120"/>
                  <a:pt x="344" y="104"/>
                </a:cubicBezTo>
                <a:close/>
              </a:path>
            </a:pathLst>
          </a:custGeom>
          <a:solidFill>
            <a:srgbClr val="00FFFF">
              <a:alpha val="49019"/>
            </a:srgbClr>
          </a:solidFill>
          <a:ln w="9525">
            <a:noFill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2590800" y="3263325"/>
            <a:ext cx="236220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 TIỀN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(PROSTATE)</a:t>
            </a:r>
          </a:p>
        </p:txBody>
      </p:sp>
      <p:sp>
        <p:nvSpPr>
          <p:cNvPr id="54283" name="Freeform 11"/>
          <p:cNvSpPr/>
          <p:nvPr/>
        </p:nvSpPr>
        <p:spPr bwMode="auto">
          <a:xfrm>
            <a:off x="5245100" y="4483100"/>
            <a:ext cx="317500" cy="317500"/>
          </a:xfrm>
          <a:custGeom>
            <a:avLst/>
            <a:gdLst>
              <a:gd name="T0" fmla="*/ 2147483647 w 168"/>
              <a:gd name="T1" fmla="*/ 2147483647 h 160"/>
              <a:gd name="T2" fmla="*/ 2147483647 w 168"/>
              <a:gd name="T3" fmla="*/ 2147483647 h 160"/>
              <a:gd name="T4" fmla="*/ 2147483647 w 168"/>
              <a:gd name="T5" fmla="*/ 2147483647 h 160"/>
              <a:gd name="T6" fmla="*/ 2147483647 w 168"/>
              <a:gd name="T7" fmla="*/ 2147483647 h 160"/>
              <a:gd name="T8" fmla="*/ 2147483647 w 168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"/>
              <a:gd name="T16" fmla="*/ 0 h 160"/>
              <a:gd name="T17" fmla="*/ 168 w 168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" h="160">
                <a:moveTo>
                  <a:pt x="104" y="152"/>
                </a:moveTo>
                <a:cubicBezTo>
                  <a:pt x="80" y="160"/>
                  <a:pt x="16" y="128"/>
                  <a:pt x="8" y="104"/>
                </a:cubicBezTo>
                <a:cubicBezTo>
                  <a:pt x="0" y="80"/>
                  <a:pt x="32" y="16"/>
                  <a:pt x="56" y="8"/>
                </a:cubicBezTo>
                <a:cubicBezTo>
                  <a:pt x="80" y="0"/>
                  <a:pt x="136" y="32"/>
                  <a:pt x="152" y="56"/>
                </a:cubicBezTo>
                <a:cubicBezTo>
                  <a:pt x="168" y="80"/>
                  <a:pt x="128" y="144"/>
                  <a:pt x="104" y="152"/>
                </a:cubicBezTo>
                <a:close/>
              </a:path>
            </a:pathLst>
          </a:custGeom>
          <a:solidFill>
            <a:srgbClr val="800080">
              <a:alpha val="45882"/>
            </a:srgbClr>
          </a:solidFill>
          <a:ln w="9525">
            <a:noFill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84" name="Freeform 12"/>
          <p:cNvSpPr/>
          <p:nvPr/>
        </p:nvSpPr>
        <p:spPr bwMode="auto">
          <a:xfrm>
            <a:off x="6083300" y="4483100"/>
            <a:ext cx="317500" cy="317500"/>
          </a:xfrm>
          <a:custGeom>
            <a:avLst/>
            <a:gdLst>
              <a:gd name="T0" fmla="*/ 2147483647 w 168"/>
              <a:gd name="T1" fmla="*/ 2147483647 h 160"/>
              <a:gd name="T2" fmla="*/ 2147483647 w 168"/>
              <a:gd name="T3" fmla="*/ 2147483647 h 160"/>
              <a:gd name="T4" fmla="*/ 2147483647 w 168"/>
              <a:gd name="T5" fmla="*/ 2147483647 h 160"/>
              <a:gd name="T6" fmla="*/ 2147483647 w 168"/>
              <a:gd name="T7" fmla="*/ 2147483647 h 160"/>
              <a:gd name="T8" fmla="*/ 2147483647 w 168"/>
              <a:gd name="T9" fmla="*/ 2147483647 h 1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"/>
              <a:gd name="T16" fmla="*/ 0 h 160"/>
              <a:gd name="T17" fmla="*/ 168 w 168"/>
              <a:gd name="T18" fmla="*/ 160 h 1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" h="160">
                <a:moveTo>
                  <a:pt x="104" y="152"/>
                </a:moveTo>
                <a:cubicBezTo>
                  <a:pt x="80" y="160"/>
                  <a:pt x="16" y="128"/>
                  <a:pt x="8" y="104"/>
                </a:cubicBezTo>
                <a:cubicBezTo>
                  <a:pt x="0" y="80"/>
                  <a:pt x="32" y="16"/>
                  <a:pt x="56" y="8"/>
                </a:cubicBezTo>
                <a:cubicBezTo>
                  <a:pt x="80" y="0"/>
                  <a:pt x="136" y="32"/>
                  <a:pt x="152" y="56"/>
                </a:cubicBezTo>
                <a:cubicBezTo>
                  <a:pt x="168" y="80"/>
                  <a:pt x="128" y="144"/>
                  <a:pt x="104" y="152"/>
                </a:cubicBezTo>
                <a:close/>
              </a:path>
            </a:pathLst>
          </a:custGeom>
          <a:solidFill>
            <a:srgbClr val="800080">
              <a:alpha val="45882"/>
            </a:srgbClr>
          </a:solidFill>
          <a:ln w="9525">
            <a:noFill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85" name="Text Box 13"/>
          <p:cNvSpPr txBox="1">
            <a:spLocks noChangeArrowheads="1"/>
          </p:cNvSpPr>
          <p:nvPr/>
        </p:nvSpPr>
        <p:spPr bwMode="auto">
          <a:xfrm>
            <a:off x="2438400" y="4343400"/>
            <a:ext cx="1743075" cy="923925"/>
          </a:xfrm>
          <a:prstGeom prst="rect">
            <a:avLst/>
          </a:prstGeom>
          <a:solidFill>
            <a:srgbClr val="CC6600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TUYẾN HÀNH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NIỆU ĐẠO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COOPER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1" grpId="0" animBg="1"/>
      <p:bldP spid="54282" grpId="0"/>
      <p:bldP spid="54283" grpId="0" animBg="1"/>
      <p:bldP spid="54284" grpId="0" animBg="1"/>
      <p:bldP spid="542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CƠ QUAN SINH DỤC NAM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533650"/>
            <a:ext cx="7772400" cy="4283075"/>
          </a:xfrm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mu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miệng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hang</a:t>
            </a:r>
          </a:p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xốp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57200" y="1600200"/>
            <a:ext cx="1789112" cy="400050"/>
          </a:xfrm>
          <a:prstGeom prst="rect">
            <a:avLst/>
          </a:prstGeom>
          <a:solidFill>
            <a:srgbClr val="CC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Garamond" panose="02020404030301010803" pitchFamily="18" charset="0"/>
              </a:rPr>
              <a:t>DƯƠNG VẬT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NAM</a:t>
            </a:r>
          </a:p>
        </p:txBody>
      </p:sp>
      <p:pic>
        <p:nvPicPr>
          <p:cNvPr id="30723" name="Picture 6" descr="duong-vat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0925" y="2396331"/>
            <a:ext cx="1962150" cy="3209925"/>
          </a:xfrm>
          <a:noFill/>
        </p:spPr>
      </p:pic>
      <p:sp>
        <p:nvSpPr>
          <p:cNvPr id="60424" name="Freeform 8"/>
          <p:cNvSpPr/>
          <p:nvPr/>
        </p:nvSpPr>
        <p:spPr bwMode="auto">
          <a:xfrm>
            <a:off x="4546600" y="914400"/>
            <a:ext cx="787400" cy="838200"/>
          </a:xfrm>
          <a:custGeom>
            <a:avLst/>
            <a:gdLst>
              <a:gd name="T0" fmla="*/ 2147483647 w 496"/>
              <a:gd name="T1" fmla="*/ 2147483647 h 488"/>
              <a:gd name="T2" fmla="*/ 2147483647 w 496"/>
              <a:gd name="T3" fmla="*/ 2147483647 h 488"/>
              <a:gd name="T4" fmla="*/ 2147483647 w 496"/>
              <a:gd name="T5" fmla="*/ 2147483647 h 488"/>
              <a:gd name="T6" fmla="*/ 2147483647 w 496"/>
              <a:gd name="T7" fmla="*/ 2147483647 h 488"/>
              <a:gd name="T8" fmla="*/ 2147483647 w 496"/>
              <a:gd name="T9" fmla="*/ 2147483647 h 488"/>
              <a:gd name="T10" fmla="*/ 2147483647 w 496"/>
              <a:gd name="T11" fmla="*/ 0 h 488"/>
              <a:gd name="T12" fmla="*/ 2147483647 w 496"/>
              <a:gd name="T13" fmla="*/ 2147483647 h 488"/>
              <a:gd name="T14" fmla="*/ 2147483647 w 496"/>
              <a:gd name="T15" fmla="*/ 2147483647 h 488"/>
              <a:gd name="T16" fmla="*/ 2147483647 w 496"/>
              <a:gd name="T17" fmla="*/ 2147483647 h 488"/>
              <a:gd name="T18" fmla="*/ 2147483647 w 496"/>
              <a:gd name="T19" fmla="*/ 2147483647 h 488"/>
              <a:gd name="T20" fmla="*/ 2147483647 w 496"/>
              <a:gd name="T21" fmla="*/ 2147483647 h 488"/>
              <a:gd name="T22" fmla="*/ 2147483647 w 496"/>
              <a:gd name="T23" fmla="*/ 2147483647 h 488"/>
              <a:gd name="T24" fmla="*/ 2147483647 w 496"/>
              <a:gd name="T25" fmla="*/ 2147483647 h 48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96"/>
              <a:gd name="T40" fmla="*/ 0 h 488"/>
              <a:gd name="T41" fmla="*/ 496 w 496"/>
              <a:gd name="T42" fmla="*/ 488 h 48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96" h="488">
                <a:moveTo>
                  <a:pt x="160" y="384"/>
                </a:moveTo>
                <a:cubicBezTo>
                  <a:pt x="136" y="384"/>
                  <a:pt x="136" y="472"/>
                  <a:pt x="112" y="480"/>
                </a:cubicBezTo>
                <a:cubicBezTo>
                  <a:pt x="88" y="488"/>
                  <a:pt x="32" y="488"/>
                  <a:pt x="16" y="432"/>
                </a:cubicBezTo>
                <a:cubicBezTo>
                  <a:pt x="0" y="376"/>
                  <a:pt x="0" y="208"/>
                  <a:pt x="16" y="144"/>
                </a:cubicBezTo>
                <a:cubicBezTo>
                  <a:pt x="32" y="80"/>
                  <a:pt x="80" y="72"/>
                  <a:pt x="112" y="48"/>
                </a:cubicBezTo>
                <a:cubicBezTo>
                  <a:pt x="144" y="24"/>
                  <a:pt x="176" y="0"/>
                  <a:pt x="208" y="0"/>
                </a:cubicBezTo>
                <a:cubicBezTo>
                  <a:pt x="240" y="0"/>
                  <a:pt x="264" y="16"/>
                  <a:pt x="304" y="48"/>
                </a:cubicBezTo>
                <a:cubicBezTo>
                  <a:pt x="344" y="80"/>
                  <a:pt x="416" y="160"/>
                  <a:pt x="448" y="192"/>
                </a:cubicBezTo>
                <a:cubicBezTo>
                  <a:pt x="480" y="224"/>
                  <a:pt x="496" y="208"/>
                  <a:pt x="496" y="240"/>
                </a:cubicBezTo>
                <a:cubicBezTo>
                  <a:pt x="496" y="272"/>
                  <a:pt x="472" y="352"/>
                  <a:pt x="448" y="384"/>
                </a:cubicBezTo>
                <a:cubicBezTo>
                  <a:pt x="424" y="416"/>
                  <a:pt x="384" y="416"/>
                  <a:pt x="352" y="432"/>
                </a:cubicBezTo>
                <a:cubicBezTo>
                  <a:pt x="320" y="448"/>
                  <a:pt x="288" y="480"/>
                  <a:pt x="256" y="480"/>
                </a:cubicBezTo>
                <a:cubicBezTo>
                  <a:pt x="224" y="480"/>
                  <a:pt x="184" y="384"/>
                  <a:pt x="160" y="384"/>
                </a:cubicBezTo>
                <a:close/>
              </a:path>
            </a:pathLst>
          </a:custGeom>
          <a:solidFill>
            <a:srgbClr val="800080">
              <a:alpha val="43137"/>
            </a:srgb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25" name="Text Box 9"/>
          <p:cNvSpPr txBox="1">
            <a:spLocks noChangeArrowheads="1"/>
          </p:cNvSpPr>
          <p:nvPr/>
        </p:nvSpPr>
        <p:spPr bwMode="auto">
          <a:xfrm>
            <a:off x="365125" y="1789113"/>
            <a:ext cx="1177925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QUI ĐẦU</a:t>
            </a:r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>
            <a:off x="4953000" y="1752600"/>
            <a:ext cx="1676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27" name="Text Box 11"/>
          <p:cNvSpPr txBox="1">
            <a:spLocks noChangeArrowheads="1"/>
          </p:cNvSpPr>
          <p:nvPr/>
        </p:nvSpPr>
        <p:spPr bwMode="auto">
          <a:xfrm>
            <a:off x="6781800" y="2057400"/>
            <a:ext cx="1916113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RÃNH QUI ĐẦU</a:t>
            </a:r>
          </a:p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CÓ NẾP HÃM</a:t>
            </a:r>
          </a:p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QUI ĐẦU</a:t>
            </a:r>
          </a:p>
        </p:txBody>
      </p:sp>
      <p:sp>
        <p:nvSpPr>
          <p:cNvPr id="60428" name="Freeform 12"/>
          <p:cNvSpPr/>
          <p:nvPr/>
        </p:nvSpPr>
        <p:spPr bwMode="auto">
          <a:xfrm>
            <a:off x="4394200" y="1765300"/>
            <a:ext cx="1498600" cy="2844800"/>
          </a:xfrm>
          <a:custGeom>
            <a:avLst/>
            <a:gdLst>
              <a:gd name="T0" fmla="*/ 2147483647 w 944"/>
              <a:gd name="T1" fmla="*/ 2147483647 h 1792"/>
              <a:gd name="T2" fmla="*/ 2147483647 w 944"/>
              <a:gd name="T3" fmla="*/ 2147483647 h 1792"/>
              <a:gd name="T4" fmla="*/ 2147483647 w 944"/>
              <a:gd name="T5" fmla="*/ 2147483647 h 1792"/>
              <a:gd name="T6" fmla="*/ 2147483647 w 944"/>
              <a:gd name="T7" fmla="*/ 2147483647 h 1792"/>
              <a:gd name="T8" fmla="*/ 2147483647 w 944"/>
              <a:gd name="T9" fmla="*/ 2147483647 h 1792"/>
              <a:gd name="T10" fmla="*/ 2147483647 w 944"/>
              <a:gd name="T11" fmla="*/ 2147483647 h 1792"/>
              <a:gd name="T12" fmla="*/ 2147483647 w 944"/>
              <a:gd name="T13" fmla="*/ 2147483647 h 1792"/>
              <a:gd name="T14" fmla="*/ 2147483647 w 944"/>
              <a:gd name="T15" fmla="*/ 2147483647 h 1792"/>
              <a:gd name="T16" fmla="*/ 2147483647 w 944"/>
              <a:gd name="T17" fmla="*/ 2147483647 h 1792"/>
              <a:gd name="T18" fmla="*/ 2147483647 w 944"/>
              <a:gd name="T19" fmla="*/ 2147483647 h 1792"/>
              <a:gd name="T20" fmla="*/ 2147483647 w 944"/>
              <a:gd name="T21" fmla="*/ 2147483647 h 1792"/>
              <a:gd name="T22" fmla="*/ 2147483647 w 944"/>
              <a:gd name="T23" fmla="*/ 2147483647 h 1792"/>
              <a:gd name="T24" fmla="*/ 2147483647 w 944"/>
              <a:gd name="T25" fmla="*/ 2147483647 h 1792"/>
              <a:gd name="T26" fmla="*/ 2147483647 w 944"/>
              <a:gd name="T27" fmla="*/ 2147483647 h 1792"/>
              <a:gd name="T28" fmla="*/ 2147483647 w 944"/>
              <a:gd name="T29" fmla="*/ 2147483647 h 1792"/>
              <a:gd name="T30" fmla="*/ 2147483647 w 944"/>
              <a:gd name="T31" fmla="*/ 2147483647 h 1792"/>
              <a:gd name="T32" fmla="*/ 2147483647 w 944"/>
              <a:gd name="T33" fmla="*/ 2147483647 h 1792"/>
              <a:gd name="T34" fmla="*/ 2147483647 w 944"/>
              <a:gd name="T35" fmla="*/ 2147483647 h 1792"/>
              <a:gd name="T36" fmla="*/ 2147483647 w 944"/>
              <a:gd name="T37" fmla="*/ 2147483647 h 1792"/>
              <a:gd name="T38" fmla="*/ 2147483647 w 944"/>
              <a:gd name="T39" fmla="*/ 2147483647 h 1792"/>
              <a:gd name="T40" fmla="*/ 2147483647 w 944"/>
              <a:gd name="T41" fmla="*/ 2147483647 h 1792"/>
              <a:gd name="T42" fmla="*/ 2147483647 w 944"/>
              <a:gd name="T43" fmla="*/ 2147483647 h 1792"/>
              <a:gd name="T44" fmla="*/ 2147483647 w 944"/>
              <a:gd name="T45" fmla="*/ 2147483647 h 1792"/>
              <a:gd name="T46" fmla="*/ 2147483647 w 944"/>
              <a:gd name="T47" fmla="*/ 2147483647 h 1792"/>
              <a:gd name="T48" fmla="*/ 2147483647 w 944"/>
              <a:gd name="T49" fmla="*/ 2147483647 h 1792"/>
              <a:gd name="T50" fmla="*/ 2147483647 w 944"/>
              <a:gd name="T51" fmla="*/ 2147483647 h 1792"/>
              <a:gd name="T52" fmla="*/ 2147483647 w 944"/>
              <a:gd name="T53" fmla="*/ 2147483647 h 1792"/>
              <a:gd name="T54" fmla="*/ 2147483647 w 944"/>
              <a:gd name="T55" fmla="*/ 2147483647 h 1792"/>
              <a:gd name="T56" fmla="*/ 2147483647 w 944"/>
              <a:gd name="T57" fmla="*/ 2147483647 h 179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944"/>
              <a:gd name="T88" fmla="*/ 0 h 1792"/>
              <a:gd name="T89" fmla="*/ 944 w 944"/>
              <a:gd name="T90" fmla="*/ 1792 h 1792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944" h="1792">
                <a:moveTo>
                  <a:pt x="208" y="232"/>
                </a:moveTo>
                <a:cubicBezTo>
                  <a:pt x="224" y="256"/>
                  <a:pt x="240" y="248"/>
                  <a:pt x="256" y="328"/>
                </a:cubicBezTo>
                <a:cubicBezTo>
                  <a:pt x="272" y="408"/>
                  <a:pt x="296" y="584"/>
                  <a:pt x="304" y="712"/>
                </a:cubicBezTo>
                <a:cubicBezTo>
                  <a:pt x="312" y="840"/>
                  <a:pt x="320" y="984"/>
                  <a:pt x="304" y="1096"/>
                </a:cubicBezTo>
                <a:cubicBezTo>
                  <a:pt x="288" y="1208"/>
                  <a:pt x="248" y="1296"/>
                  <a:pt x="208" y="1384"/>
                </a:cubicBezTo>
                <a:cubicBezTo>
                  <a:pt x="168" y="1472"/>
                  <a:pt x="96" y="1568"/>
                  <a:pt x="64" y="1624"/>
                </a:cubicBezTo>
                <a:cubicBezTo>
                  <a:pt x="32" y="1680"/>
                  <a:pt x="0" y="1696"/>
                  <a:pt x="16" y="1720"/>
                </a:cubicBezTo>
                <a:cubicBezTo>
                  <a:pt x="32" y="1744"/>
                  <a:pt x="120" y="1792"/>
                  <a:pt x="160" y="1768"/>
                </a:cubicBezTo>
                <a:cubicBezTo>
                  <a:pt x="200" y="1744"/>
                  <a:pt x="224" y="1648"/>
                  <a:pt x="256" y="1576"/>
                </a:cubicBezTo>
                <a:cubicBezTo>
                  <a:pt x="288" y="1504"/>
                  <a:pt x="336" y="1392"/>
                  <a:pt x="352" y="1336"/>
                </a:cubicBezTo>
                <a:cubicBezTo>
                  <a:pt x="368" y="1280"/>
                  <a:pt x="352" y="1216"/>
                  <a:pt x="352" y="1240"/>
                </a:cubicBezTo>
                <a:cubicBezTo>
                  <a:pt x="352" y="1264"/>
                  <a:pt x="344" y="1416"/>
                  <a:pt x="352" y="1480"/>
                </a:cubicBezTo>
                <a:cubicBezTo>
                  <a:pt x="360" y="1544"/>
                  <a:pt x="368" y="1592"/>
                  <a:pt x="400" y="1624"/>
                </a:cubicBezTo>
                <a:cubicBezTo>
                  <a:pt x="432" y="1656"/>
                  <a:pt x="504" y="1672"/>
                  <a:pt x="544" y="1672"/>
                </a:cubicBezTo>
                <a:cubicBezTo>
                  <a:pt x="584" y="1672"/>
                  <a:pt x="624" y="1656"/>
                  <a:pt x="640" y="1624"/>
                </a:cubicBezTo>
                <a:cubicBezTo>
                  <a:pt x="656" y="1592"/>
                  <a:pt x="640" y="1536"/>
                  <a:pt x="640" y="1480"/>
                </a:cubicBezTo>
                <a:cubicBezTo>
                  <a:pt x="640" y="1424"/>
                  <a:pt x="624" y="1280"/>
                  <a:pt x="640" y="1288"/>
                </a:cubicBezTo>
                <a:cubicBezTo>
                  <a:pt x="656" y="1296"/>
                  <a:pt x="696" y="1464"/>
                  <a:pt x="736" y="1528"/>
                </a:cubicBezTo>
                <a:cubicBezTo>
                  <a:pt x="776" y="1592"/>
                  <a:pt x="848" y="1656"/>
                  <a:pt x="880" y="1672"/>
                </a:cubicBezTo>
                <a:cubicBezTo>
                  <a:pt x="912" y="1688"/>
                  <a:pt x="944" y="1664"/>
                  <a:pt x="928" y="1624"/>
                </a:cubicBezTo>
                <a:cubicBezTo>
                  <a:pt x="912" y="1584"/>
                  <a:pt x="816" y="1520"/>
                  <a:pt x="784" y="1432"/>
                </a:cubicBezTo>
                <a:cubicBezTo>
                  <a:pt x="752" y="1344"/>
                  <a:pt x="752" y="1216"/>
                  <a:pt x="736" y="1096"/>
                </a:cubicBezTo>
                <a:cubicBezTo>
                  <a:pt x="720" y="976"/>
                  <a:pt x="696" y="840"/>
                  <a:pt x="688" y="712"/>
                </a:cubicBezTo>
                <a:cubicBezTo>
                  <a:pt x="680" y="584"/>
                  <a:pt x="696" y="440"/>
                  <a:pt x="688" y="328"/>
                </a:cubicBezTo>
                <a:cubicBezTo>
                  <a:pt x="680" y="216"/>
                  <a:pt x="680" y="80"/>
                  <a:pt x="640" y="40"/>
                </a:cubicBezTo>
                <a:cubicBezTo>
                  <a:pt x="600" y="0"/>
                  <a:pt x="504" y="72"/>
                  <a:pt x="448" y="88"/>
                </a:cubicBezTo>
                <a:cubicBezTo>
                  <a:pt x="392" y="104"/>
                  <a:pt x="352" y="120"/>
                  <a:pt x="304" y="136"/>
                </a:cubicBezTo>
                <a:cubicBezTo>
                  <a:pt x="256" y="152"/>
                  <a:pt x="176" y="160"/>
                  <a:pt x="160" y="184"/>
                </a:cubicBezTo>
                <a:cubicBezTo>
                  <a:pt x="144" y="208"/>
                  <a:pt x="192" y="208"/>
                  <a:pt x="208" y="232"/>
                </a:cubicBezTo>
                <a:close/>
              </a:path>
            </a:pathLst>
          </a:custGeom>
          <a:solidFill>
            <a:srgbClr val="00FFFF">
              <a:alpha val="27843"/>
            </a:srgb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29" name="Text Box 13"/>
          <p:cNvSpPr txBox="1">
            <a:spLocks noChangeArrowheads="1"/>
          </p:cNvSpPr>
          <p:nvPr/>
        </p:nvSpPr>
        <p:spPr bwMode="auto">
          <a:xfrm>
            <a:off x="609600" y="3048000"/>
            <a:ext cx="85090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</a:p>
        </p:txBody>
      </p:sp>
      <p:sp>
        <p:nvSpPr>
          <p:cNvPr id="60430" name="Line 14"/>
          <p:cNvSpPr>
            <a:spLocks noChangeShapeType="1"/>
          </p:cNvSpPr>
          <p:nvPr/>
        </p:nvSpPr>
        <p:spPr bwMode="auto">
          <a:xfrm>
            <a:off x="1752600" y="3200400"/>
            <a:ext cx="3429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31" name="Text Box 15"/>
          <p:cNvSpPr txBox="1">
            <a:spLocks noChangeArrowheads="1"/>
          </p:cNvSpPr>
          <p:nvPr/>
        </p:nvSpPr>
        <p:spPr bwMode="auto">
          <a:xfrm>
            <a:off x="2393950" y="2757488"/>
            <a:ext cx="121285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VẬT XỐP</a:t>
            </a:r>
          </a:p>
        </p:txBody>
      </p:sp>
      <p:sp>
        <p:nvSpPr>
          <p:cNvPr id="60432" name="Line 16"/>
          <p:cNvSpPr>
            <a:spLocks noChangeShapeType="1"/>
          </p:cNvSpPr>
          <p:nvPr/>
        </p:nvSpPr>
        <p:spPr bwMode="auto">
          <a:xfrm>
            <a:off x="1676400" y="3886200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33" name="Text Box 17"/>
          <p:cNvSpPr txBox="1">
            <a:spLocks noChangeArrowheads="1"/>
          </p:cNvSpPr>
          <p:nvPr/>
        </p:nvSpPr>
        <p:spPr bwMode="auto">
          <a:xfrm>
            <a:off x="2089150" y="3443288"/>
            <a:ext cx="1417638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VẬT HANG</a:t>
            </a:r>
          </a:p>
        </p:txBody>
      </p:sp>
      <p:sp>
        <p:nvSpPr>
          <p:cNvPr id="60434" name="Line 18"/>
          <p:cNvSpPr>
            <a:spLocks noChangeShapeType="1"/>
          </p:cNvSpPr>
          <p:nvPr/>
        </p:nvSpPr>
        <p:spPr bwMode="auto">
          <a:xfrm flipV="1">
            <a:off x="3505200" y="3505200"/>
            <a:ext cx="19812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35" name="Line 19"/>
          <p:cNvSpPr>
            <a:spLocks noChangeShapeType="1"/>
          </p:cNvSpPr>
          <p:nvPr/>
        </p:nvSpPr>
        <p:spPr bwMode="auto">
          <a:xfrm>
            <a:off x="3581400" y="3886200"/>
            <a:ext cx="11430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36" name="Picture 2" descr="C:\Users\triurologist\Documents\EasyCapture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295" y="4610100"/>
            <a:ext cx="244303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0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0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4" grpId="0" animBg="1"/>
      <p:bldP spid="60425" grpId="0"/>
      <p:bldP spid="60427" grpId="0"/>
      <p:bldP spid="60428" grpId="0" animBg="1"/>
      <p:bldP spid="60429" grpId="0"/>
      <p:bldP spid="60431" grpId="0"/>
      <p:bldP spid="604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NAM</a:t>
            </a:r>
          </a:p>
        </p:txBody>
      </p:sp>
      <p:pic>
        <p:nvPicPr>
          <p:cNvPr id="31747" name="Picture 3" descr="BQ-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33600" y="1447800"/>
            <a:ext cx="4752975" cy="5334000"/>
          </a:xfrm>
          <a:noFill/>
        </p:spPr>
      </p:pic>
      <p:sp>
        <p:nvSpPr>
          <p:cNvPr id="27652" name="Line 4"/>
          <p:cNvSpPr>
            <a:spLocks noChangeShapeType="1"/>
          </p:cNvSpPr>
          <p:nvPr/>
        </p:nvSpPr>
        <p:spPr bwMode="auto">
          <a:xfrm flipV="1">
            <a:off x="6553200" y="2133600"/>
            <a:ext cx="914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 flipH="1">
            <a:off x="1828800" y="3048000"/>
            <a:ext cx="16002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6477000" y="2819400"/>
            <a:ext cx="838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6705600" y="4038600"/>
            <a:ext cx="609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7620000" y="4419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THẸN TRONG</a:t>
            </a: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7772400" y="3048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7924800" y="1828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TRÊN</a:t>
            </a: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609600" y="2743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TINH HOÀN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6" grpId="0"/>
      <p:bldP spid="27657" grpId="0"/>
      <p:bldP spid="27658" grpId="0"/>
      <p:bldP spid="276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5438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NAM</a:t>
            </a:r>
          </a:p>
        </p:txBody>
      </p:sp>
      <p:pic>
        <p:nvPicPr>
          <p:cNvPr id="32771" name="Picture 3" descr="BQ-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680" y="1825625"/>
            <a:ext cx="4006640" cy="4351338"/>
          </a:xfrm>
          <a:noFill/>
        </p:spPr>
      </p:pic>
      <p:sp>
        <p:nvSpPr>
          <p:cNvPr id="37892" name="Line 4"/>
          <p:cNvSpPr>
            <a:spLocks noChangeShapeType="1"/>
          </p:cNvSpPr>
          <p:nvPr/>
        </p:nvSpPr>
        <p:spPr bwMode="auto">
          <a:xfrm>
            <a:off x="5562600" y="4191000"/>
            <a:ext cx="11430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3" name="Line 5"/>
          <p:cNvSpPr>
            <a:spLocks noChangeShapeType="1"/>
          </p:cNvSpPr>
          <p:nvPr/>
        </p:nvSpPr>
        <p:spPr bwMode="auto">
          <a:xfrm>
            <a:off x="6400800" y="2895600"/>
            <a:ext cx="1066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 flipH="1" flipV="1">
            <a:off x="2133600" y="3886200"/>
            <a:ext cx="7620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838200" y="3048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 SÂU DƯƠNG VẬT</a:t>
            </a:r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7239000" y="3124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BÀNG QUANG DƯỚI</a:t>
            </a: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64008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 eaLnBrk="0" hangingPunct="0"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HÀNH DƯƠNG VẬT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5" grpId="0"/>
      <p:bldP spid="37896" grpId="0"/>
      <p:bldP spid="378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915400" cy="4495800"/>
          </a:xfrm>
        </p:spPr>
        <p:txBody>
          <a:bodyPr/>
          <a:lstStyle/>
          <a:p>
            <a:pPr marL="0" indent="0" algn="just">
              <a:buFontTx/>
              <a:buNone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FontTx/>
              <a:buNone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FontTx/>
              <a:buNone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Tx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5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 LÝ SINH DỤC NAM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781835-5B30-4032-B14A-EBAE389C8BEF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HỆ SINH DỤC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FBAB2C-07B0-4926-AC10-D9F6D669F605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DẬY THÌ</a:t>
            </a:r>
          </a:p>
        </p:txBody>
      </p:sp>
      <p:sp>
        <p:nvSpPr>
          <p:cNvPr id="389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10-11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tuổi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562600" y="3176588"/>
            <a:ext cx="3424238" cy="3968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 b="1">
                <a:latin typeface="Garamond" panose="02020404030301010803" pitchFamily="18" charset="0"/>
              </a:rPr>
              <a:t>CHỨC NĂNG NGOẠI TIẾT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685800" y="3176588"/>
            <a:ext cx="3049588" cy="396875"/>
          </a:xfrm>
          <a:prstGeom prst="rect">
            <a:avLst/>
          </a:prstGeom>
          <a:solidFill>
            <a:srgbClr val="FF33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Garamond" panose="02020404030301010803" pitchFamily="18" charset="0"/>
              </a:rPr>
              <a:t>CHỨC NĂNG NỘI TIẾT</a:t>
            </a:r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>
            <a:off x="7391400" y="3962400"/>
            <a:ext cx="0" cy="68580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6575425" y="4953000"/>
            <a:ext cx="173037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Garamond" panose="02020404030301010803" pitchFamily="18" charset="0"/>
              </a:rPr>
              <a:t>TINH TRÙNG</a:t>
            </a: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 flipH="1">
            <a:off x="1828800" y="3886200"/>
            <a:ext cx="0" cy="914400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762000" y="5181600"/>
            <a:ext cx="1934312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Garamond" panose="02020404030301010803" pitchFamily="18" charset="0"/>
              </a:rPr>
              <a:t>TESTOSTERON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762000" y="1795546"/>
            <a:ext cx="2133600" cy="400110"/>
          </a:xfrm>
          <a:prstGeom prst="rect">
            <a:avLst/>
          </a:prstGeom>
          <a:solidFill>
            <a:srgbClr val="CC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TINH HOÀN</a:t>
            </a:r>
          </a:p>
        </p:txBody>
      </p:sp>
      <p:sp>
        <p:nvSpPr>
          <p:cNvPr id="37897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b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CƠ QUAN SINH DỤC NAM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animBg="1"/>
      <p:bldP spid="50181" grpId="0" animBg="1"/>
      <p:bldP spid="50183" grpId="0"/>
      <p:bldP spid="50185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 HOÀN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CHỨC NĂNG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SG" b="1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SG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b="1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SG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SG" i="1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SG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i="1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SG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i="1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SG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Sertoli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dậy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suốt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100 – 200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SG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đục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nhạt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0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F702E4DA-6309-4FAC-99D3-00D0C1C08CD0}" type="datetime1"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15/05/2023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SINH DỤC</a:t>
            </a:r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05EA772-A9F8-4A29-9371-0DEA47E3E66F}" type="slidenum"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631A90-805E-4DE8-9334-DB599A7C3BA7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HỆ SINH DỤC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84BD13-FA30-4519-8932-006F11D837B3}" type="slidenum">
              <a:rPr lang="en-US" smtClean="0"/>
              <a:t>24</a:t>
            </a:fld>
            <a:endParaRPr lang="en-US" dirty="0"/>
          </a:p>
        </p:txBody>
      </p:sp>
      <p:pic>
        <p:nvPicPr>
          <p:cNvPr id="45061" name="Picture 4" descr="http://images.yume.vn/blog/200804/09/837452_120772669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287338"/>
            <a:ext cx="7135813" cy="53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 HOÀN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i="1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SG" b="1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b="1" i="1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SG" b="1" i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men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Hyaluronidase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protease.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đuôi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6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07C760D4-B64B-44F6-9C17-8192BEBD6515}" type="datetime1"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15/05/2023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SINH DỤC</a:t>
            </a:r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8519FE-F5CC-459F-891C-18B4DF1C4885}" type="slidenum"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" y="843280"/>
            <a:ext cx="8583295" cy="3888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285875"/>
            <a:ext cx="8858250" cy="4267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960755"/>
            <a:ext cx="8679180" cy="3979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TINH HOÀN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286000"/>
            <a:ext cx="7467600" cy="38449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SG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tiết: </a:t>
            </a:r>
            <a:r>
              <a:rPr lang="en-SG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SG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SG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Leydig</a:t>
            </a:r>
            <a:r>
              <a:rPr lang="en-SG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SG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xuất hormone sinh dục nam </a:t>
            </a:r>
            <a:endParaRPr lang="en-SG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S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Hormon</a:t>
            </a: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androgen</a:t>
            </a: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gồm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S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Testosterone.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Dihydrotestosterone.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Androstenedione. </a:t>
            </a:r>
          </a:p>
          <a:p>
            <a:pPr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1DD4AA-09BD-4A00-8EE4-D9934B6F72D6}" type="datetime1"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15/05/2023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SINH DỤC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730040-AF38-4156-934B-21858CEDBA73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692275"/>
            <a:ext cx="8229600" cy="1736725"/>
          </a:xfrm>
        </p:spPr>
        <p:txBody>
          <a:bodyPr/>
          <a:lstStyle/>
          <a:p>
            <a:pPr eaLnBrk="1" hangingPunct="1"/>
            <a:r>
              <a:rPr lang="en-US" sz="4400" smtClean="0">
                <a:solidFill>
                  <a:schemeClr val="hlink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SINH DỤC NAM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nội tiết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2133600"/>
            <a:ext cx="7696200" cy="472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Leydig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testosteron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>
              <a:defRPr/>
            </a:pP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Tác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dụng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</a:p>
          <a:p>
            <a:pPr marL="0" indent="0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Bào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thai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tuần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7):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hình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thành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CQSD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ngoài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5- 6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tháng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cuối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bào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thai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giúp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đưa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TH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xuống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bìu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Dậy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thì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đặc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tính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sinh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dục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nam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+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Phát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triển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CQSD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phụ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+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Xuất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hiện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các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giới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tính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sinh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dục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phát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Cắt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thắt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tinh</a:t>
            </a:r>
            <a:endParaRPr lang="en-US" dirty="0"/>
          </a:p>
        </p:txBody>
      </p:sp>
      <p:pic>
        <p:nvPicPr>
          <p:cNvPr id="2050" name="Picture 2" descr="C:\Users\USER\Desktop\20190415_095808_039764_that-ong-dan-tinh.max-1800x18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76200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HIỆN TƯỢNG CƯƠNG</a:t>
            </a:r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435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30725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v"/>
              <a:defRPr/>
            </a:pP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phó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  <a:defRPr/>
            </a:pP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nở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đổ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cương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  <a:defRPr/>
            </a:pP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cương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thoát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căng</a:t>
            </a:r>
            <a:r>
              <a:rPr lang="en-SG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xốp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chèn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ép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6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63420BFC-F929-4354-BA85-E3D8C0AB2862}" type="datetime1"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15/05/2023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SINH DỤC</a:t>
            </a:r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66C5249-90B5-49F1-B68D-17AB94F385C5}" type="slidenum"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HIỆN TƯỢNG PHÓNG TINH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thắt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hang,</a:t>
            </a:r>
          </a:p>
          <a:p>
            <a:pPr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2.5 – 3.5 ml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 ml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100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631A90-805E-4DE8-9334-DB599A7C3BA7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HỆ SINH DỤC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E45C21-345A-4BA2-80B2-69FC823C48C0}" type="slidenum">
              <a:rPr lang="en-US" smtClean="0"/>
              <a:t>34</a:t>
            </a:fld>
            <a:endParaRPr lang="en-US" dirty="0"/>
          </a:p>
        </p:txBody>
      </p:sp>
      <p:pic>
        <p:nvPicPr>
          <p:cNvPr id="71685" name="Picture 2" descr="http://activgra.vn/wp-content/uploads/2014/02/duong-vat-khong-cuong-cung-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875" y="396875"/>
            <a:ext cx="7781925" cy="523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TRẠNG THÁI BẤT THƯỜNG TRONG XUẤT TINH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Rối loạn xuất tinh.</a:t>
            </a:r>
            <a:endParaRPr lang="en-US" b="1" dirty="0" smtClean="0"/>
          </a:p>
          <a:p>
            <a:r>
              <a:rPr lang="en-US" b="1" dirty="0" smtClean="0"/>
              <a:t>Di </a:t>
            </a:r>
            <a:r>
              <a:rPr lang="en-US" b="1" dirty="0" err="1" smtClean="0"/>
              <a:t>tinh gồm:</a:t>
            </a:r>
          </a:p>
          <a:p>
            <a:r>
              <a:rPr lang="en-US" b="1" dirty="0" err="1" smtClean="0"/>
              <a:t> + Mộng tinh</a:t>
            </a:r>
          </a:p>
          <a:p>
            <a:r>
              <a:rPr lang="en-US" b="1" dirty="0" err="1" smtClean="0"/>
              <a:t> + Hoạt tinh</a:t>
            </a:r>
            <a:endParaRPr lang="en-US" b="1" dirty="0"/>
          </a:p>
        </p:txBody>
      </p:sp>
      <p:pic>
        <p:nvPicPr>
          <p:cNvPr id="15362" name="Picture 2" descr="C:\Users\USER\Desktop\mong-tinh-la-g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685" y="2312035"/>
            <a:ext cx="5268913" cy="398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" y="2301875"/>
            <a:ext cx="8229600" cy="1584325"/>
          </a:xfrm>
        </p:spPr>
        <p:txBody>
          <a:bodyPr anchor="b"/>
          <a:lstStyle/>
          <a:p>
            <a:pPr eaLnBrk="1" hangingPunct="1"/>
            <a:r>
              <a:rPr lang="en-US" sz="44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4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SINH DỤC NỮ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CƠ QUAN SINH DỤC NỮ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76400"/>
            <a:ext cx="4495800" cy="4433888"/>
          </a:xfrm>
        </p:spPr>
        <p:txBody>
          <a:bodyPr>
            <a:noAutofit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TRONG: </a:t>
            </a:r>
          </a:p>
          <a:p>
            <a:pPr>
              <a:defRPr/>
            </a:pP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Buồng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trứng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Vòi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trứng</a:t>
            </a:r>
            <a:endParaRPr lang="en-US" sz="32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endParaRPr lang="en-US" sz="32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NGOÀI: </a:t>
            </a:r>
          </a:p>
          <a:p>
            <a:pPr>
              <a:defRPr/>
            </a:pP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hộ</a:t>
            </a:r>
            <a:endParaRPr lang="en-US" sz="32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32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vú</a:t>
            </a:r>
            <a:r>
              <a:rPr lang="en-US" sz="32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4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NỮ</a:t>
            </a:r>
          </a:p>
        </p:txBody>
      </p:sp>
      <p:pic>
        <p:nvPicPr>
          <p:cNvPr id="75779" name="Picture 6" descr="KHUNG-CHAU-NU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758" y="1825625"/>
            <a:ext cx="4048484" cy="4351338"/>
          </a:xfrm>
          <a:noFill/>
        </p:spPr>
      </p:pic>
      <p:sp>
        <p:nvSpPr>
          <p:cNvPr id="481287" name="Line 7"/>
          <p:cNvSpPr>
            <a:spLocks noChangeShapeType="1"/>
          </p:cNvSpPr>
          <p:nvPr/>
        </p:nvSpPr>
        <p:spPr bwMode="auto">
          <a:xfrm flipH="1">
            <a:off x="2133600" y="2743200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288" name="Line 8"/>
          <p:cNvSpPr>
            <a:spLocks noChangeShapeType="1"/>
          </p:cNvSpPr>
          <p:nvPr/>
        </p:nvSpPr>
        <p:spPr bwMode="auto">
          <a:xfrm flipH="1">
            <a:off x="1828800" y="3429000"/>
            <a:ext cx="2286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289" name="Line 9"/>
          <p:cNvSpPr>
            <a:spLocks noChangeShapeType="1"/>
          </p:cNvSpPr>
          <p:nvPr/>
        </p:nvSpPr>
        <p:spPr bwMode="auto">
          <a:xfrm flipH="1">
            <a:off x="2362200" y="4876800"/>
            <a:ext cx="23622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290" name="Line 10"/>
          <p:cNvSpPr>
            <a:spLocks noChangeShapeType="1"/>
          </p:cNvSpPr>
          <p:nvPr/>
        </p:nvSpPr>
        <p:spPr bwMode="auto">
          <a:xfrm>
            <a:off x="4267200" y="5715000"/>
            <a:ext cx="23622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291" name="Line 11"/>
          <p:cNvSpPr>
            <a:spLocks noChangeShapeType="1"/>
          </p:cNvSpPr>
          <p:nvPr/>
        </p:nvSpPr>
        <p:spPr bwMode="auto">
          <a:xfrm flipV="1">
            <a:off x="4038600" y="1905000"/>
            <a:ext cx="2743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13" name="Text Box 12"/>
          <p:cNvSpPr txBox="1">
            <a:spLocks noChangeArrowheads="1"/>
          </p:cNvSpPr>
          <p:nvPr/>
        </p:nvSpPr>
        <p:spPr bwMode="auto">
          <a:xfrm>
            <a:off x="212725" y="890588"/>
            <a:ext cx="2055813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1- ĐẠI CƯƠNG:</a:t>
            </a:r>
          </a:p>
        </p:txBody>
      </p:sp>
      <p:sp>
        <p:nvSpPr>
          <p:cNvPr id="481293" name="Text Box 13"/>
          <p:cNvSpPr txBox="1">
            <a:spLocks noChangeArrowheads="1"/>
          </p:cNvSpPr>
          <p:nvPr/>
        </p:nvSpPr>
        <p:spPr bwMode="auto">
          <a:xfrm>
            <a:off x="152400" y="2590800"/>
            <a:ext cx="187642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BUỒNG TRỨNG</a:t>
            </a:r>
          </a:p>
        </p:txBody>
      </p:sp>
      <p:sp>
        <p:nvSpPr>
          <p:cNvPr id="481294" name="Text Box 14"/>
          <p:cNvSpPr txBox="1">
            <a:spLocks noChangeArrowheads="1"/>
          </p:cNvSpPr>
          <p:nvPr/>
        </p:nvSpPr>
        <p:spPr bwMode="auto">
          <a:xfrm>
            <a:off x="762000" y="4038600"/>
            <a:ext cx="12192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TỬ CUNG</a:t>
            </a:r>
          </a:p>
        </p:txBody>
      </p:sp>
      <p:sp>
        <p:nvSpPr>
          <p:cNvPr id="481295" name="Text Box 15"/>
          <p:cNvSpPr txBox="1">
            <a:spLocks noChangeArrowheads="1"/>
          </p:cNvSpPr>
          <p:nvPr/>
        </p:nvSpPr>
        <p:spPr bwMode="auto">
          <a:xfrm>
            <a:off x="1177925" y="5119688"/>
            <a:ext cx="110807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ÂM ĐẠO</a:t>
            </a:r>
          </a:p>
        </p:txBody>
      </p:sp>
      <p:sp>
        <p:nvSpPr>
          <p:cNvPr id="481296" name="Text Box 16"/>
          <p:cNvSpPr txBox="1">
            <a:spLocks noChangeArrowheads="1"/>
          </p:cNvSpPr>
          <p:nvPr/>
        </p:nvSpPr>
        <p:spPr bwMode="auto">
          <a:xfrm>
            <a:off x="6934200" y="1752600"/>
            <a:ext cx="14716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VÒI TRỨNG</a:t>
            </a:r>
          </a:p>
        </p:txBody>
      </p:sp>
      <p:sp>
        <p:nvSpPr>
          <p:cNvPr id="481297" name="Text Box 17"/>
          <p:cNvSpPr txBox="1">
            <a:spLocks noChangeArrowheads="1"/>
          </p:cNvSpPr>
          <p:nvPr/>
        </p:nvSpPr>
        <p:spPr bwMode="auto">
          <a:xfrm>
            <a:off x="6705600" y="5791200"/>
            <a:ext cx="2357438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CƠ QUAN SINH DUC</a:t>
            </a:r>
          </a:p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</a:p>
        </p:txBody>
      </p:sp>
      <p:sp>
        <p:nvSpPr>
          <p:cNvPr id="481298" name="AutoShape 18"/>
          <p:cNvSpPr/>
          <p:nvPr/>
        </p:nvSpPr>
        <p:spPr bwMode="auto">
          <a:xfrm>
            <a:off x="3962400" y="5486400"/>
            <a:ext cx="228600" cy="609600"/>
          </a:xfrm>
          <a:prstGeom prst="rightBrace">
            <a:avLst>
              <a:gd name="adj1" fmla="val 22222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8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8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8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93" grpId="0"/>
      <p:bldP spid="481294" grpId="0"/>
      <p:bldP spid="481295" grpId="0"/>
      <p:bldP spid="481296" grpId="0"/>
      <p:bldP spid="481297" grpId="0"/>
      <p:bldP spid="48129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4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NỮ</a:t>
            </a:r>
          </a:p>
        </p:txBody>
      </p:sp>
      <p:pic>
        <p:nvPicPr>
          <p:cNvPr id="76803" name="Picture 6" descr="khung-chau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1750" y="2501106"/>
            <a:ext cx="4000500" cy="3000375"/>
          </a:xfrm>
          <a:noFill/>
        </p:spPr>
      </p:pic>
      <p:sp>
        <p:nvSpPr>
          <p:cNvPr id="48132" name="Text Box 9"/>
          <p:cNvSpPr txBox="1">
            <a:spLocks noChangeArrowheads="1"/>
          </p:cNvSpPr>
          <p:nvPr/>
        </p:nvSpPr>
        <p:spPr bwMode="auto">
          <a:xfrm>
            <a:off x="212725" y="890588"/>
            <a:ext cx="3927475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 BUỒNG TRỨNG:</a:t>
            </a:r>
          </a:p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2.1- VỊ TRÍ- HÌNH THỂ NGOÀI:</a:t>
            </a:r>
          </a:p>
        </p:txBody>
      </p:sp>
      <p:sp>
        <p:nvSpPr>
          <p:cNvPr id="440331" name="Freeform 11"/>
          <p:cNvSpPr/>
          <p:nvPr/>
        </p:nvSpPr>
        <p:spPr bwMode="auto">
          <a:xfrm>
            <a:off x="5638800" y="1651000"/>
            <a:ext cx="419100" cy="1016000"/>
          </a:xfrm>
          <a:custGeom>
            <a:avLst/>
            <a:gdLst>
              <a:gd name="T0" fmla="*/ 88900 w 264"/>
              <a:gd name="T1" fmla="*/ 101600 h 640"/>
              <a:gd name="T2" fmla="*/ 12700 w 264"/>
              <a:gd name="T3" fmla="*/ 177800 h 640"/>
              <a:gd name="T4" fmla="*/ 12700 w 264"/>
              <a:gd name="T5" fmla="*/ 787400 h 640"/>
              <a:gd name="T6" fmla="*/ 88900 w 264"/>
              <a:gd name="T7" fmla="*/ 939800 h 640"/>
              <a:gd name="T8" fmla="*/ 165100 w 264"/>
              <a:gd name="T9" fmla="*/ 1016000 h 640"/>
              <a:gd name="T10" fmla="*/ 317500 w 264"/>
              <a:gd name="T11" fmla="*/ 939800 h 640"/>
              <a:gd name="T12" fmla="*/ 393700 w 264"/>
              <a:gd name="T13" fmla="*/ 787400 h 640"/>
              <a:gd name="T14" fmla="*/ 393700 w 264"/>
              <a:gd name="T15" fmla="*/ 635000 h 640"/>
              <a:gd name="T16" fmla="*/ 317500 w 264"/>
              <a:gd name="T17" fmla="*/ 482600 h 640"/>
              <a:gd name="T18" fmla="*/ 317500 w 264"/>
              <a:gd name="T19" fmla="*/ 330200 h 640"/>
              <a:gd name="T20" fmla="*/ 393700 w 264"/>
              <a:gd name="T21" fmla="*/ 254000 h 640"/>
              <a:gd name="T22" fmla="*/ 165100 w 264"/>
              <a:gd name="T23" fmla="*/ 25400 h 640"/>
              <a:gd name="T24" fmla="*/ 88900 w 264"/>
              <a:gd name="T25" fmla="*/ 101600 h 6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64"/>
              <a:gd name="T40" fmla="*/ 0 h 640"/>
              <a:gd name="T41" fmla="*/ 264 w 264"/>
              <a:gd name="T42" fmla="*/ 640 h 64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64" h="640">
                <a:moveTo>
                  <a:pt x="56" y="64"/>
                </a:moveTo>
                <a:cubicBezTo>
                  <a:pt x="40" y="80"/>
                  <a:pt x="16" y="40"/>
                  <a:pt x="8" y="112"/>
                </a:cubicBezTo>
                <a:cubicBezTo>
                  <a:pt x="0" y="184"/>
                  <a:pt x="0" y="416"/>
                  <a:pt x="8" y="496"/>
                </a:cubicBezTo>
                <a:cubicBezTo>
                  <a:pt x="16" y="576"/>
                  <a:pt x="40" y="568"/>
                  <a:pt x="56" y="592"/>
                </a:cubicBezTo>
                <a:cubicBezTo>
                  <a:pt x="72" y="616"/>
                  <a:pt x="80" y="640"/>
                  <a:pt x="104" y="640"/>
                </a:cubicBezTo>
                <a:cubicBezTo>
                  <a:pt x="128" y="640"/>
                  <a:pt x="176" y="616"/>
                  <a:pt x="200" y="592"/>
                </a:cubicBezTo>
                <a:cubicBezTo>
                  <a:pt x="224" y="568"/>
                  <a:pt x="240" y="528"/>
                  <a:pt x="248" y="496"/>
                </a:cubicBezTo>
                <a:cubicBezTo>
                  <a:pt x="256" y="464"/>
                  <a:pt x="256" y="432"/>
                  <a:pt x="248" y="400"/>
                </a:cubicBezTo>
                <a:cubicBezTo>
                  <a:pt x="240" y="368"/>
                  <a:pt x="208" y="336"/>
                  <a:pt x="200" y="304"/>
                </a:cubicBezTo>
                <a:cubicBezTo>
                  <a:pt x="192" y="272"/>
                  <a:pt x="192" y="232"/>
                  <a:pt x="200" y="208"/>
                </a:cubicBezTo>
                <a:cubicBezTo>
                  <a:pt x="208" y="184"/>
                  <a:pt x="264" y="192"/>
                  <a:pt x="248" y="160"/>
                </a:cubicBezTo>
                <a:cubicBezTo>
                  <a:pt x="232" y="128"/>
                  <a:pt x="144" y="32"/>
                  <a:pt x="104" y="16"/>
                </a:cubicBezTo>
                <a:cubicBezTo>
                  <a:pt x="64" y="0"/>
                  <a:pt x="72" y="48"/>
                  <a:pt x="56" y="64"/>
                </a:cubicBezTo>
                <a:close/>
              </a:path>
            </a:pathLst>
          </a:custGeom>
          <a:solidFill>
            <a:srgbClr val="800080">
              <a:alpha val="43921"/>
            </a:srgb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0332" name="Text Box 12"/>
          <p:cNvSpPr txBox="1">
            <a:spLocks noChangeArrowheads="1"/>
          </p:cNvSpPr>
          <p:nvPr/>
        </p:nvSpPr>
        <p:spPr bwMode="auto">
          <a:xfrm>
            <a:off x="152400" y="1752600"/>
            <a:ext cx="1966913" cy="3667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BUỒNG TRỨNG</a:t>
            </a:r>
          </a:p>
        </p:txBody>
      </p:sp>
      <p:sp>
        <p:nvSpPr>
          <p:cNvPr id="440338" name="Text Box 18"/>
          <p:cNvSpPr txBox="1">
            <a:spLocks noChangeArrowheads="1"/>
          </p:cNvSpPr>
          <p:nvPr/>
        </p:nvSpPr>
        <p:spPr bwMode="auto">
          <a:xfrm>
            <a:off x="0" y="2776827"/>
            <a:ext cx="4145687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buồng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trứng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40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31" grpId="0" animBg="1"/>
      <p:bldP spid="4403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631A90-805E-4DE8-9334-DB599A7C3BA7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HỆ SINH DỤC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53E87-0ABE-45D8-ABA9-39DBBA5C5C92}" type="slidenum">
              <a:rPr lang="en-US" smtClean="0"/>
              <a:t>4</a:t>
            </a:fld>
            <a:endParaRPr lang="en-US" dirty="0"/>
          </a:p>
        </p:txBody>
      </p:sp>
      <p:pic>
        <p:nvPicPr>
          <p:cNvPr id="10245" name="Picture 2" descr="http://3.bp.blogspot.com/-Pq-GvE1yqNs/UPoKLFtd7XI/AAAAAAAAJd0/2_xLrcb9_jY/s640/c%C6%A1+quan+sinh+duc+du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NỮ</a:t>
            </a:r>
          </a:p>
        </p:txBody>
      </p:sp>
      <p:sp>
        <p:nvSpPr>
          <p:cNvPr id="78850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0" y="1600200"/>
            <a:ext cx="4724400" cy="45307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effectLst/>
                <a:latin typeface="VNI-Times" pitchFamily="2" charset="0"/>
              </a:rPr>
              <a:t>+ Daøi 10-12 cm</a:t>
            </a:r>
          </a:p>
          <a:p>
            <a:pPr eaLnBrk="1" hangingPunct="1">
              <a:buFontTx/>
              <a:buNone/>
            </a:pPr>
            <a:r>
              <a:rPr lang="en-US" smtClean="0">
                <a:effectLst/>
                <a:latin typeface="VNI-Times" pitchFamily="2" charset="0"/>
              </a:rPr>
              <a:t>+ 4 ñoaïn:</a:t>
            </a:r>
          </a:p>
          <a:p>
            <a:pPr marL="344805" lvl="1" eaLnBrk="1" hangingPunct="1">
              <a:buFont typeface="VNI-Helve" pitchFamily="2" charset="0"/>
              <a:buNone/>
            </a:pPr>
            <a:r>
              <a:rPr lang="en-US" sz="2800" smtClean="0">
                <a:effectLst/>
                <a:latin typeface="VNI-Times" pitchFamily="2" charset="0"/>
              </a:rPr>
              <a:t>- </a:t>
            </a:r>
            <a:r>
              <a:rPr lang="en-US" sz="280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en-US" sz="2800" smtClean="0">
                <a:effectLst/>
                <a:latin typeface="VNI-Times" pitchFamily="2" charset="0"/>
              </a:rPr>
              <a:t>: daøi 1cm</a:t>
            </a:r>
          </a:p>
          <a:p>
            <a:pPr marL="344805" lvl="1" eaLnBrk="1" hangingPunct="1">
              <a:buFont typeface="VNI-Helve" pitchFamily="2" charset="0"/>
              <a:buNone/>
            </a:pPr>
            <a:r>
              <a:rPr lang="en-US" sz="2800" smtClean="0">
                <a:effectLst/>
                <a:latin typeface="VNI-Times" pitchFamily="2" charset="0"/>
              </a:rPr>
              <a:t>- Eo:daøi 3-4cm, ñk: 2 – 3 mm</a:t>
            </a:r>
          </a:p>
          <a:p>
            <a:pPr marL="344805" lvl="1" eaLnBrk="1" hangingPunct="1">
              <a:buFont typeface="VNI-Helve" pitchFamily="2" charset="0"/>
              <a:buNone/>
            </a:pPr>
            <a:r>
              <a:rPr lang="en-US" sz="2800" smtClean="0">
                <a:effectLst/>
                <a:latin typeface="VNI-Times" pitchFamily="2" charset="0"/>
              </a:rPr>
              <a:t>- Boùng: daøi 7cm,  ñk 5 – 8 mm</a:t>
            </a:r>
          </a:p>
          <a:p>
            <a:pPr marL="344805" lvl="1" eaLnBrk="1" hangingPunct="1">
              <a:buFont typeface="VNI-Helve" pitchFamily="2" charset="0"/>
              <a:buNone/>
            </a:pPr>
            <a:r>
              <a:rPr lang="en-US" sz="2800" smtClean="0">
                <a:effectLst/>
                <a:latin typeface="VNI-Times" pitchFamily="2" charset="0"/>
              </a:rPr>
              <a:t>- Pheãu: 10 – 12 tua</a:t>
            </a:r>
          </a:p>
        </p:txBody>
      </p:sp>
      <p:pic>
        <p:nvPicPr>
          <p:cNvPr id="78851" name="Picture 6" descr="anatomy_fallopian_tube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0" y="1447800"/>
            <a:ext cx="4572000" cy="3810000"/>
          </a:xfr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28600" y="1143000"/>
            <a:ext cx="2032000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3- VÒI TRỨNG: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2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NỮ</a:t>
            </a:r>
          </a:p>
        </p:txBody>
      </p:sp>
      <p:pic>
        <p:nvPicPr>
          <p:cNvPr id="79875" name="Picture 6" descr="buong-trung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1524000"/>
            <a:ext cx="7620000" cy="5715000"/>
          </a:xfrm>
          <a:noFill/>
        </p:spPr>
      </p:pic>
      <p:sp>
        <p:nvSpPr>
          <p:cNvPr id="56324" name="Text Box 8"/>
          <p:cNvSpPr txBox="1">
            <a:spLocks noChangeArrowheads="1"/>
          </p:cNvSpPr>
          <p:nvPr/>
        </p:nvSpPr>
        <p:spPr bwMode="auto">
          <a:xfrm>
            <a:off x="228600" y="1143000"/>
            <a:ext cx="2032000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3- VÒI TRỨNG:</a:t>
            </a:r>
          </a:p>
        </p:txBody>
      </p:sp>
      <p:sp>
        <p:nvSpPr>
          <p:cNvPr id="483340" name="Line 12"/>
          <p:cNvSpPr>
            <a:spLocks noChangeShapeType="1"/>
          </p:cNvSpPr>
          <p:nvPr/>
        </p:nvSpPr>
        <p:spPr bwMode="auto">
          <a:xfrm>
            <a:off x="7696200" y="3505200"/>
            <a:ext cx="5334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3341" name="Line 13"/>
          <p:cNvSpPr>
            <a:spLocks noChangeShapeType="1"/>
          </p:cNvSpPr>
          <p:nvPr/>
        </p:nvSpPr>
        <p:spPr bwMode="auto">
          <a:xfrm flipV="1">
            <a:off x="7543800" y="2209800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3342" name="Line 14"/>
          <p:cNvSpPr>
            <a:spLocks noChangeShapeType="1"/>
          </p:cNvSpPr>
          <p:nvPr/>
        </p:nvSpPr>
        <p:spPr bwMode="auto">
          <a:xfrm flipH="1" flipV="1">
            <a:off x="5867400" y="2209800"/>
            <a:ext cx="762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3343" name="Line 15"/>
          <p:cNvSpPr>
            <a:spLocks noChangeShapeType="1"/>
          </p:cNvSpPr>
          <p:nvPr/>
        </p:nvSpPr>
        <p:spPr bwMode="auto">
          <a:xfrm flipH="1" flipV="1">
            <a:off x="5334000" y="2895600"/>
            <a:ext cx="76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3344" name="Text Box 16"/>
          <p:cNvSpPr txBox="1">
            <a:spLocks noChangeArrowheads="1"/>
          </p:cNvSpPr>
          <p:nvPr/>
        </p:nvSpPr>
        <p:spPr bwMode="auto">
          <a:xfrm>
            <a:off x="7832725" y="4697413"/>
            <a:ext cx="78740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PHỄU</a:t>
            </a:r>
          </a:p>
        </p:txBody>
      </p:sp>
      <p:sp>
        <p:nvSpPr>
          <p:cNvPr id="483345" name="Text Box 17"/>
          <p:cNvSpPr txBox="1">
            <a:spLocks noChangeArrowheads="1"/>
          </p:cNvSpPr>
          <p:nvPr/>
        </p:nvSpPr>
        <p:spPr bwMode="auto">
          <a:xfrm>
            <a:off x="7162800" y="1752600"/>
            <a:ext cx="857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</a:p>
        </p:txBody>
      </p:sp>
      <p:sp>
        <p:nvSpPr>
          <p:cNvPr id="483346" name="Text Box 18"/>
          <p:cNvSpPr txBox="1">
            <a:spLocks noChangeArrowheads="1"/>
          </p:cNvSpPr>
          <p:nvPr/>
        </p:nvSpPr>
        <p:spPr bwMode="auto">
          <a:xfrm>
            <a:off x="5638800" y="1828800"/>
            <a:ext cx="492125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EO</a:t>
            </a:r>
          </a:p>
        </p:txBody>
      </p:sp>
      <p:sp>
        <p:nvSpPr>
          <p:cNvPr id="483347" name="Text Box 19"/>
          <p:cNvSpPr txBox="1">
            <a:spLocks noChangeArrowheads="1"/>
          </p:cNvSpPr>
          <p:nvPr/>
        </p:nvSpPr>
        <p:spPr bwMode="auto">
          <a:xfrm>
            <a:off x="4724400" y="2590800"/>
            <a:ext cx="10033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3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83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344" grpId="0"/>
      <p:bldP spid="4833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GEU</a:t>
            </a:r>
            <a:endParaRPr lang="en-US" dirty="0"/>
          </a:p>
        </p:txBody>
      </p:sp>
      <p:pic>
        <p:nvPicPr>
          <p:cNvPr id="3074" name="Picture 2" descr="C:\Users\USER\Desktop\hinh2-tnt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458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NỮ</a:t>
            </a:r>
          </a:p>
        </p:txBody>
      </p:sp>
      <p:pic>
        <p:nvPicPr>
          <p:cNvPr id="81923" name="Picture 3" descr="KHUNG-CHAU-NU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758" y="1825625"/>
            <a:ext cx="4048484" cy="4351338"/>
          </a:xfrm>
          <a:noFill/>
        </p:spPr>
      </p:pic>
      <p:sp>
        <p:nvSpPr>
          <p:cNvPr id="486405" name="Line 5"/>
          <p:cNvSpPr>
            <a:spLocks noChangeShapeType="1"/>
          </p:cNvSpPr>
          <p:nvPr/>
        </p:nvSpPr>
        <p:spPr bwMode="auto">
          <a:xfrm flipH="1">
            <a:off x="2057400" y="3581400"/>
            <a:ext cx="2286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6406" name="Line 6"/>
          <p:cNvSpPr>
            <a:spLocks noChangeShapeType="1"/>
          </p:cNvSpPr>
          <p:nvPr/>
        </p:nvSpPr>
        <p:spPr bwMode="auto">
          <a:xfrm flipH="1">
            <a:off x="2438400" y="4876800"/>
            <a:ext cx="22860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6407" name="Line 7"/>
          <p:cNvSpPr>
            <a:spLocks noChangeShapeType="1"/>
          </p:cNvSpPr>
          <p:nvPr/>
        </p:nvSpPr>
        <p:spPr bwMode="auto">
          <a:xfrm>
            <a:off x="5257800" y="4038600"/>
            <a:ext cx="152400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6408" name="Line 8"/>
          <p:cNvSpPr>
            <a:spLocks noChangeShapeType="1"/>
          </p:cNvSpPr>
          <p:nvPr/>
        </p:nvSpPr>
        <p:spPr bwMode="auto">
          <a:xfrm flipV="1">
            <a:off x="4343400" y="2133600"/>
            <a:ext cx="2209800" cy="1981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496" name="Text Box 9"/>
          <p:cNvSpPr txBox="1">
            <a:spLocks noChangeArrowheads="1"/>
          </p:cNvSpPr>
          <p:nvPr/>
        </p:nvSpPr>
        <p:spPr bwMode="auto">
          <a:xfrm>
            <a:off x="212725" y="890588"/>
            <a:ext cx="1722438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 TỬ CUNG:</a:t>
            </a:r>
          </a:p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4.1- VỊ TRÍ:</a:t>
            </a:r>
          </a:p>
        </p:txBody>
      </p:sp>
      <p:sp>
        <p:nvSpPr>
          <p:cNvPr id="63497" name="Text Box 11"/>
          <p:cNvSpPr txBox="1">
            <a:spLocks noChangeArrowheads="1"/>
          </p:cNvSpPr>
          <p:nvPr/>
        </p:nvSpPr>
        <p:spPr bwMode="auto">
          <a:xfrm>
            <a:off x="762000" y="4038600"/>
            <a:ext cx="12192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TỬ CUNG</a:t>
            </a:r>
          </a:p>
        </p:txBody>
      </p:sp>
      <p:sp>
        <p:nvSpPr>
          <p:cNvPr id="486412" name="Text Box 12"/>
          <p:cNvSpPr txBox="1">
            <a:spLocks noChangeArrowheads="1"/>
          </p:cNvSpPr>
          <p:nvPr/>
        </p:nvSpPr>
        <p:spPr bwMode="auto">
          <a:xfrm>
            <a:off x="1295400" y="6248400"/>
            <a:ext cx="110807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ÂM ĐẠO</a:t>
            </a:r>
          </a:p>
        </p:txBody>
      </p:sp>
      <p:sp>
        <p:nvSpPr>
          <p:cNvPr id="486413" name="Text Box 13"/>
          <p:cNvSpPr txBox="1">
            <a:spLocks noChangeArrowheads="1"/>
          </p:cNvSpPr>
          <p:nvPr/>
        </p:nvSpPr>
        <p:spPr bwMode="auto">
          <a:xfrm>
            <a:off x="6243638" y="1447800"/>
            <a:ext cx="2900362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TÚI CÙNG TRƯỚC</a:t>
            </a:r>
          </a:p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BÀNG QUANG- TỬ CUNG</a:t>
            </a:r>
          </a:p>
        </p:txBody>
      </p:sp>
      <p:sp>
        <p:nvSpPr>
          <p:cNvPr id="486414" name="Text Box 14"/>
          <p:cNvSpPr txBox="1">
            <a:spLocks noChangeArrowheads="1"/>
          </p:cNvSpPr>
          <p:nvPr/>
        </p:nvSpPr>
        <p:spPr bwMode="auto">
          <a:xfrm>
            <a:off x="6340475" y="5484813"/>
            <a:ext cx="2803525" cy="915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TÚI CÙNG SAU</a:t>
            </a:r>
          </a:p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TỬ CUNG- TRỰC TRÀNG</a:t>
            </a:r>
          </a:p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DOUGLAS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6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6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6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412" grpId="0"/>
      <p:bldP spid="486413" grpId="0"/>
      <p:bldP spid="4864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6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NỮ</a:t>
            </a:r>
          </a:p>
        </p:txBody>
      </p:sp>
      <p:pic>
        <p:nvPicPr>
          <p:cNvPr id="82947" name="Picture 6" descr="tu-cung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437" y="2801144"/>
            <a:ext cx="2143125" cy="2400300"/>
          </a:xfrm>
          <a:noFill/>
        </p:spPr>
      </p:pic>
      <p:sp>
        <p:nvSpPr>
          <p:cNvPr id="66564" name="Text Box 7"/>
          <p:cNvSpPr txBox="1">
            <a:spLocks noChangeArrowheads="1"/>
          </p:cNvSpPr>
          <p:nvPr/>
        </p:nvSpPr>
        <p:spPr bwMode="auto">
          <a:xfrm>
            <a:off x="111125" y="822325"/>
            <a:ext cx="3927475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 TỬ CUNG:</a:t>
            </a:r>
          </a:p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4.1- VỊ TRÍ- HÌNH THỂ NGOÀI:</a:t>
            </a:r>
          </a:p>
        </p:txBody>
      </p:sp>
      <p:sp>
        <p:nvSpPr>
          <p:cNvPr id="479240" name="Line 8"/>
          <p:cNvSpPr>
            <a:spLocks noChangeShapeType="1"/>
          </p:cNvSpPr>
          <p:nvPr/>
        </p:nvSpPr>
        <p:spPr bwMode="auto">
          <a:xfrm flipV="1">
            <a:off x="1981200" y="5638800"/>
            <a:ext cx="5105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241" name="Line 9"/>
          <p:cNvSpPr>
            <a:spLocks noChangeShapeType="1"/>
          </p:cNvSpPr>
          <p:nvPr/>
        </p:nvSpPr>
        <p:spPr bwMode="auto">
          <a:xfrm flipV="1">
            <a:off x="1981200" y="5029200"/>
            <a:ext cx="5181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242" name="Line 10"/>
          <p:cNvSpPr>
            <a:spLocks noChangeShapeType="1"/>
          </p:cNvSpPr>
          <p:nvPr/>
        </p:nvSpPr>
        <p:spPr bwMode="auto">
          <a:xfrm flipV="1">
            <a:off x="2057400" y="1676400"/>
            <a:ext cx="5105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68" name="Line 11"/>
          <p:cNvSpPr>
            <a:spLocks noChangeShapeType="1"/>
          </p:cNvSpPr>
          <p:nvPr/>
        </p:nvSpPr>
        <p:spPr bwMode="auto">
          <a:xfrm>
            <a:off x="6858000" y="1676400"/>
            <a:ext cx="0" cy="33528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244" name="Line 12"/>
          <p:cNvSpPr>
            <a:spLocks noChangeShapeType="1"/>
          </p:cNvSpPr>
          <p:nvPr/>
        </p:nvSpPr>
        <p:spPr bwMode="auto">
          <a:xfrm>
            <a:off x="6324600" y="5029200"/>
            <a:ext cx="0" cy="6096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245" name="Line 13"/>
          <p:cNvSpPr>
            <a:spLocks noChangeShapeType="1"/>
          </p:cNvSpPr>
          <p:nvPr/>
        </p:nvSpPr>
        <p:spPr bwMode="auto">
          <a:xfrm>
            <a:off x="5867400" y="5638800"/>
            <a:ext cx="0" cy="12192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246" name="Line 14"/>
          <p:cNvSpPr>
            <a:spLocks noChangeShapeType="1"/>
          </p:cNvSpPr>
          <p:nvPr/>
        </p:nvSpPr>
        <p:spPr bwMode="auto">
          <a:xfrm flipV="1">
            <a:off x="1905000" y="6858000"/>
            <a:ext cx="5105400" cy="0"/>
          </a:xfrm>
          <a:prstGeom prst="line">
            <a:avLst/>
          </a:prstGeom>
          <a:noFill/>
          <a:ln w="57150">
            <a:solidFill>
              <a:srgbClr val="800080"/>
            </a:solidFill>
            <a:rou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7223125" y="2487613"/>
            <a:ext cx="1922463" cy="915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THÂN TỬ CUNG</a:t>
            </a:r>
          </a:p>
          <a:p>
            <a:pPr algn="ctr"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cm</a:t>
            </a:r>
          </a:p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248" name="Text Box 16"/>
          <p:cNvSpPr txBox="1">
            <a:spLocks noChangeArrowheads="1"/>
          </p:cNvSpPr>
          <p:nvPr/>
        </p:nvSpPr>
        <p:spPr bwMode="auto">
          <a:xfrm>
            <a:off x="6711950" y="5103813"/>
            <a:ext cx="1606550" cy="915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EO TỬ CUNG</a:t>
            </a:r>
          </a:p>
          <a:p>
            <a:pPr algn="ctr"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0,5 cm</a:t>
            </a:r>
          </a:p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249" name="Text Box 17"/>
          <p:cNvSpPr txBox="1">
            <a:spLocks noChangeArrowheads="1"/>
          </p:cNvSpPr>
          <p:nvPr/>
        </p:nvSpPr>
        <p:spPr bwMode="auto">
          <a:xfrm>
            <a:off x="6264275" y="5865813"/>
            <a:ext cx="1585913" cy="915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CỔ TỬ CUNG</a:t>
            </a:r>
          </a:p>
          <a:p>
            <a:pPr algn="ctr"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4,5cm</a:t>
            </a:r>
          </a:p>
          <a:p>
            <a:pPr algn="ctr"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250" name="Text Box 18"/>
          <p:cNvSpPr txBox="1">
            <a:spLocks noChangeArrowheads="1"/>
          </p:cNvSpPr>
          <p:nvPr/>
        </p:nvSpPr>
        <p:spPr bwMode="auto">
          <a:xfrm>
            <a:off x="4098925" y="1752600"/>
            <a:ext cx="684213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ĐÁY</a:t>
            </a:r>
          </a:p>
        </p:txBody>
      </p:sp>
      <p:sp>
        <p:nvSpPr>
          <p:cNvPr id="479251" name="Line 19"/>
          <p:cNvSpPr>
            <a:spLocks noChangeShapeType="1"/>
          </p:cNvSpPr>
          <p:nvPr/>
        </p:nvSpPr>
        <p:spPr bwMode="auto">
          <a:xfrm flipV="1">
            <a:off x="3048000" y="2514600"/>
            <a:ext cx="2667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252" name="Text Box 20"/>
          <p:cNvSpPr txBox="1">
            <a:spLocks noChangeArrowheads="1"/>
          </p:cNvSpPr>
          <p:nvPr/>
        </p:nvSpPr>
        <p:spPr bwMode="auto">
          <a:xfrm>
            <a:off x="4175125" y="2133600"/>
            <a:ext cx="81280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4,5 cm</a:t>
            </a:r>
          </a:p>
        </p:txBody>
      </p:sp>
      <p:sp>
        <p:nvSpPr>
          <p:cNvPr id="479253" name="Line 21"/>
          <p:cNvSpPr>
            <a:spLocks noChangeShapeType="1"/>
          </p:cNvSpPr>
          <p:nvPr/>
        </p:nvSpPr>
        <p:spPr bwMode="auto">
          <a:xfrm flipV="1">
            <a:off x="3657600" y="617220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9254" name="Text Box 22"/>
          <p:cNvSpPr txBox="1">
            <a:spLocks noChangeArrowheads="1"/>
          </p:cNvSpPr>
          <p:nvPr/>
        </p:nvSpPr>
        <p:spPr bwMode="auto">
          <a:xfrm>
            <a:off x="4038600" y="5791200"/>
            <a:ext cx="81280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2,5 cm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7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9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7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7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7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7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48" grpId="0"/>
      <p:bldP spid="479249" grpId="0"/>
      <p:bldP spid="479250" grpId="0"/>
      <p:bldP spid="479252" grpId="0"/>
      <p:bldP spid="47925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6019" name="Picture 2" descr="E:\MEDIC\SURGERY\ATLAS\H35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6995" t="45441" r="4826" b="10416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ownloa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15" y="1347470"/>
            <a:ext cx="7836535" cy="3796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NỮ</a:t>
            </a:r>
          </a:p>
        </p:txBody>
      </p:sp>
      <p:pic>
        <p:nvPicPr>
          <p:cNvPr id="93187" name="Picture 6" descr="dm-tu-cu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962" y="1996281"/>
            <a:ext cx="4410075" cy="4010025"/>
          </a:xfrm>
          <a:noFill/>
        </p:spPr>
      </p:pic>
      <p:sp>
        <p:nvSpPr>
          <p:cNvPr id="464903" name="Line 7"/>
          <p:cNvSpPr>
            <a:spLocks noChangeShapeType="1"/>
          </p:cNvSpPr>
          <p:nvPr/>
        </p:nvSpPr>
        <p:spPr bwMode="auto">
          <a:xfrm flipH="1">
            <a:off x="3276600" y="3352800"/>
            <a:ext cx="1752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4904" name="Line 8"/>
          <p:cNvSpPr>
            <a:spLocks noChangeShapeType="1"/>
          </p:cNvSpPr>
          <p:nvPr/>
        </p:nvSpPr>
        <p:spPr bwMode="auto">
          <a:xfrm flipH="1">
            <a:off x="3276600" y="3581400"/>
            <a:ext cx="21336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806" name="Text Box 9"/>
          <p:cNvSpPr txBox="1">
            <a:spLocks noChangeArrowheads="1"/>
          </p:cNvSpPr>
          <p:nvPr/>
        </p:nvSpPr>
        <p:spPr bwMode="auto">
          <a:xfrm>
            <a:off x="0" y="685800"/>
            <a:ext cx="364172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4- TỬ CUNG:</a:t>
            </a:r>
          </a:p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4.3- ĐỘNG MẠCH TỬ CUNG:</a:t>
            </a:r>
          </a:p>
        </p:txBody>
      </p:sp>
      <p:sp>
        <p:nvSpPr>
          <p:cNvPr id="464906" name="Text Box 10"/>
          <p:cNvSpPr txBox="1">
            <a:spLocks noChangeArrowheads="1"/>
          </p:cNvSpPr>
          <p:nvPr/>
        </p:nvSpPr>
        <p:spPr bwMode="auto">
          <a:xfrm>
            <a:off x="533400" y="3124200"/>
            <a:ext cx="2687638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 TỬ CUNG</a:t>
            </a:r>
          </a:p>
        </p:txBody>
      </p:sp>
      <p:sp>
        <p:nvSpPr>
          <p:cNvPr id="464907" name="Text Box 11"/>
          <p:cNvSpPr txBox="1">
            <a:spLocks noChangeArrowheads="1"/>
          </p:cNvSpPr>
          <p:nvPr/>
        </p:nvSpPr>
        <p:spPr bwMode="auto">
          <a:xfrm>
            <a:off x="1797050" y="3976688"/>
            <a:ext cx="14605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4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64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4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4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06" grpId="0"/>
      <p:bldP spid="46490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NỮ</a:t>
            </a:r>
          </a:p>
        </p:txBody>
      </p:sp>
      <p:pic>
        <p:nvPicPr>
          <p:cNvPr id="96259" name="Picture 4" descr="tu-cung-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990600"/>
            <a:ext cx="6477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6647" name="Line 7"/>
          <p:cNvSpPr>
            <a:spLocks noChangeShapeType="1"/>
          </p:cNvSpPr>
          <p:nvPr/>
        </p:nvSpPr>
        <p:spPr bwMode="auto">
          <a:xfrm flipH="1">
            <a:off x="1828800" y="3581400"/>
            <a:ext cx="1600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6648" name="Line 8"/>
          <p:cNvSpPr>
            <a:spLocks noChangeShapeType="1"/>
          </p:cNvSpPr>
          <p:nvPr/>
        </p:nvSpPr>
        <p:spPr bwMode="auto">
          <a:xfrm flipH="1">
            <a:off x="1752600" y="5410200"/>
            <a:ext cx="32004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6649" name="Line 9"/>
          <p:cNvSpPr>
            <a:spLocks noChangeShapeType="1"/>
          </p:cNvSpPr>
          <p:nvPr/>
        </p:nvSpPr>
        <p:spPr bwMode="auto">
          <a:xfrm flipH="1" flipV="1">
            <a:off x="3886200" y="4038600"/>
            <a:ext cx="914400" cy="1295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6650" name="Text Box 10"/>
          <p:cNvSpPr txBox="1">
            <a:spLocks noChangeArrowheads="1"/>
          </p:cNvSpPr>
          <p:nvPr/>
        </p:nvSpPr>
        <p:spPr bwMode="auto">
          <a:xfrm>
            <a:off x="365125" y="3402013"/>
            <a:ext cx="13557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 TRÊN</a:t>
            </a:r>
          </a:p>
        </p:txBody>
      </p:sp>
      <p:sp>
        <p:nvSpPr>
          <p:cNvPr id="496651" name="Text Box 11"/>
          <p:cNvSpPr txBox="1">
            <a:spLocks noChangeArrowheads="1"/>
          </p:cNvSpPr>
          <p:nvPr/>
        </p:nvSpPr>
        <p:spPr bwMode="auto">
          <a:xfrm>
            <a:off x="457200" y="5715000"/>
            <a:ext cx="134461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 DƯỚI</a:t>
            </a:r>
          </a:p>
        </p:txBody>
      </p:sp>
      <p:sp>
        <p:nvSpPr>
          <p:cNvPr id="496652" name="Text Box 12"/>
          <p:cNvSpPr txBox="1">
            <a:spLocks noChangeArrowheads="1"/>
          </p:cNvSpPr>
          <p:nvPr/>
        </p:nvSpPr>
        <p:spPr bwMode="auto">
          <a:xfrm>
            <a:off x="7010400" y="3505200"/>
            <a:ext cx="2238375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TRỤC ÂM ĐẠO</a:t>
            </a:r>
          </a:p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CHẾCH RA TRƯỚC </a:t>
            </a:r>
          </a:p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 XUỐNG DƯỚI</a:t>
            </a:r>
          </a:p>
        </p:txBody>
      </p:sp>
      <p:sp>
        <p:nvSpPr>
          <p:cNvPr id="86026" name="Text Box 13"/>
          <p:cNvSpPr txBox="1">
            <a:spLocks noChangeArrowheads="1"/>
          </p:cNvSpPr>
          <p:nvPr/>
        </p:nvSpPr>
        <p:spPr bwMode="auto">
          <a:xfrm>
            <a:off x="0" y="592138"/>
            <a:ext cx="2179638" cy="830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5- ÂM ĐẠO:</a:t>
            </a:r>
          </a:p>
          <a:p>
            <a:pPr>
              <a:defRPr/>
            </a:pPr>
            <a:endParaRPr lang="en-US" sz="20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96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6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96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50" grpId="0"/>
      <p:bldP spid="496651" grpId="0"/>
      <p:bldP spid="49665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Cơ quan sinh dục ngoài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5163"/>
            <a:ext cx="9144000" cy="43894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hộ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gò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hang,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qui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hãm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CƠ QUAN SINH DỤC NAM </a:t>
            </a:r>
          </a:p>
        </p:txBody>
      </p:sp>
      <p:pic>
        <p:nvPicPr>
          <p:cNvPr id="11266" name="Picture 6" descr="kHUNG-CHAU-NAM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90800" y="990600"/>
            <a:ext cx="5114925" cy="5638800"/>
          </a:xfrm>
          <a:noFill/>
        </p:spPr>
      </p:pic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3962400" y="5867400"/>
            <a:ext cx="2057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5181600" y="4572000"/>
            <a:ext cx="23622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 flipH="1" flipV="1">
            <a:off x="2743200" y="3657600"/>
            <a:ext cx="2438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 flipH="1" flipV="1">
            <a:off x="2362200" y="4800600"/>
            <a:ext cx="8382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 flipH="1">
            <a:off x="2057400" y="5410200"/>
            <a:ext cx="18288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 flipH="1" flipV="1">
            <a:off x="2438400" y="2590800"/>
            <a:ext cx="190500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11430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DƯƠNG VẬT</a:t>
            </a:r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6324600" y="586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TINH HOÀN</a:t>
            </a: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685800" y="571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ỐNG MÀO TINH</a:t>
            </a: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990600" y="213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ỐNG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DẪN TINH</a:t>
            </a: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1143000" y="3200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TUYẾN TIỀN LIỆT</a:t>
            </a:r>
          </a:p>
        </p:txBody>
      </p:sp>
      <p:sp>
        <p:nvSpPr>
          <p:cNvPr id="2066" name="Rectangle 18"/>
          <p:cNvSpPr>
            <a:spLocks noChangeArrowheads="1"/>
          </p:cNvSpPr>
          <p:nvPr/>
        </p:nvSpPr>
        <p:spPr bwMode="auto">
          <a:xfrm>
            <a:off x="7924800" y="4648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HÀNH NIỆU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animBg="1"/>
      <p:bldP spid="2056" grpId="0" animBg="1"/>
      <p:bldP spid="2057" grpId="0" animBg="1"/>
      <p:bldP spid="2058" grpId="0" animBg="1"/>
      <p:bldP spid="2059" grpId="0" animBg="1"/>
      <p:bldP spid="2060" grpId="0" animBg="1"/>
      <p:bldP spid="2061" grpId="0"/>
      <p:bldP spid="2062" grpId="0"/>
      <p:bldP spid="2063" grpId="0"/>
      <p:bldP spid="2064" grpId="0"/>
      <p:bldP spid="2065" grpId="0"/>
      <p:bldP spid="206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4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 DỤC NỮ</a:t>
            </a:r>
          </a:p>
        </p:txBody>
      </p:sp>
      <p:pic>
        <p:nvPicPr>
          <p:cNvPr id="103427" name="Picture 6" descr="sinh-duc-ngoai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375" y="1958181"/>
            <a:ext cx="4667250" cy="4086225"/>
          </a:xfrm>
          <a:noFill/>
        </p:spPr>
      </p:pic>
      <p:sp>
        <p:nvSpPr>
          <p:cNvPr id="98308" name="Text Box 7"/>
          <p:cNvSpPr txBox="1">
            <a:spLocks noChangeArrowheads="1"/>
          </p:cNvSpPr>
          <p:nvPr/>
        </p:nvSpPr>
        <p:spPr bwMode="auto">
          <a:xfrm>
            <a:off x="457200" y="1050925"/>
            <a:ext cx="4002088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6- CƠ QUAN SINH DỤC NGOÀI:</a:t>
            </a:r>
          </a:p>
          <a:p>
            <a:pPr>
              <a:defRPr/>
            </a:pPr>
            <a:endParaRPr lang="en-US" sz="2000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48" name="Text Box 8"/>
          <p:cNvSpPr txBox="1">
            <a:spLocks noChangeArrowheads="1"/>
          </p:cNvSpPr>
          <p:nvPr/>
        </p:nvSpPr>
        <p:spPr bwMode="auto">
          <a:xfrm>
            <a:off x="212725" y="5535613"/>
            <a:ext cx="9779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ÂM HỘ</a:t>
            </a:r>
          </a:p>
        </p:txBody>
      </p:sp>
      <p:sp>
        <p:nvSpPr>
          <p:cNvPr id="471049" name="Line 9"/>
          <p:cNvSpPr>
            <a:spLocks noChangeShapeType="1"/>
          </p:cNvSpPr>
          <p:nvPr/>
        </p:nvSpPr>
        <p:spPr bwMode="auto">
          <a:xfrm flipV="1">
            <a:off x="609600" y="1676400"/>
            <a:ext cx="0" cy="3810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50" name="Line 10"/>
          <p:cNvSpPr>
            <a:spLocks noChangeShapeType="1"/>
          </p:cNvSpPr>
          <p:nvPr/>
        </p:nvSpPr>
        <p:spPr bwMode="auto">
          <a:xfrm>
            <a:off x="609600" y="1905000"/>
            <a:ext cx="457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51" name="Line 11"/>
          <p:cNvSpPr>
            <a:spLocks noChangeShapeType="1"/>
          </p:cNvSpPr>
          <p:nvPr/>
        </p:nvSpPr>
        <p:spPr bwMode="auto">
          <a:xfrm>
            <a:off x="609600" y="3048000"/>
            <a:ext cx="411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52" name="Line 12"/>
          <p:cNvSpPr>
            <a:spLocks noChangeShapeType="1"/>
          </p:cNvSpPr>
          <p:nvPr/>
        </p:nvSpPr>
        <p:spPr bwMode="auto">
          <a:xfrm>
            <a:off x="609600" y="3657600"/>
            <a:ext cx="419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54" name="Line 14"/>
          <p:cNvSpPr>
            <a:spLocks noChangeShapeType="1"/>
          </p:cNvSpPr>
          <p:nvPr/>
        </p:nvSpPr>
        <p:spPr bwMode="auto">
          <a:xfrm flipV="1">
            <a:off x="609600" y="4038600"/>
            <a:ext cx="44958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55" name="Oval 15"/>
          <p:cNvSpPr>
            <a:spLocks noChangeArrowheads="1"/>
          </p:cNvSpPr>
          <p:nvPr/>
        </p:nvSpPr>
        <p:spPr bwMode="auto">
          <a:xfrm>
            <a:off x="4800600" y="3048000"/>
            <a:ext cx="990600" cy="1524000"/>
          </a:xfrm>
          <a:prstGeom prst="ellipse">
            <a:avLst/>
          </a:prstGeom>
          <a:noFill/>
          <a:ln w="38100">
            <a:solidFill>
              <a:srgbClr val="00FF00"/>
            </a:solidFill>
            <a:round/>
          </a:ln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56" name="Text Box 16"/>
          <p:cNvSpPr txBox="1">
            <a:spLocks noChangeArrowheads="1"/>
          </p:cNvSpPr>
          <p:nvPr/>
        </p:nvSpPr>
        <p:spPr bwMode="auto">
          <a:xfrm>
            <a:off x="1508125" y="1573213"/>
            <a:ext cx="94932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GÒ MU</a:t>
            </a:r>
          </a:p>
        </p:txBody>
      </p:sp>
      <p:sp>
        <p:nvSpPr>
          <p:cNvPr id="471057" name="Text Box 17"/>
          <p:cNvSpPr txBox="1">
            <a:spLocks noChangeArrowheads="1"/>
          </p:cNvSpPr>
          <p:nvPr/>
        </p:nvSpPr>
        <p:spPr bwMode="auto">
          <a:xfrm>
            <a:off x="1371600" y="2681288"/>
            <a:ext cx="1163638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MÔI LỚN</a:t>
            </a:r>
          </a:p>
        </p:txBody>
      </p:sp>
      <p:sp>
        <p:nvSpPr>
          <p:cNvPr id="471058" name="Text Box 18"/>
          <p:cNvSpPr txBox="1">
            <a:spLocks noChangeArrowheads="1"/>
          </p:cNvSpPr>
          <p:nvPr/>
        </p:nvSpPr>
        <p:spPr bwMode="auto">
          <a:xfrm>
            <a:off x="1371600" y="3290888"/>
            <a:ext cx="984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MÔI BÉ</a:t>
            </a:r>
          </a:p>
        </p:txBody>
      </p:sp>
      <p:sp>
        <p:nvSpPr>
          <p:cNvPr id="471059" name="Text Box 19"/>
          <p:cNvSpPr txBox="1">
            <a:spLocks noChangeArrowheads="1"/>
          </p:cNvSpPr>
          <p:nvPr/>
        </p:nvSpPr>
        <p:spPr bwMode="auto">
          <a:xfrm>
            <a:off x="1295400" y="3748088"/>
            <a:ext cx="1385888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TIỀN ĐÌNH</a:t>
            </a:r>
          </a:p>
        </p:txBody>
      </p:sp>
      <p:sp>
        <p:nvSpPr>
          <p:cNvPr id="471060" name="Text Box 20"/>
          <p:cNvSpPr txBox="1">
            <a:spLocks noChangeArrowheads="1"/>
          </p:cNvSpPr>
          <p:nvPr/>
        </p:nvSpPr>
        <p:spPr bwMode="auto">
          <a:xfrm>
            <a:off x="7696200" y="1371600"/>
            <a:ext cx="1109663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ÂM VẬT</a:t>
            </a:r>
          </a:p>
        </p:txBody>
      </p:sp>
      <p:sp>
        <p:nvSpPr>
          <p:cNvPr id="471061" name="Text Box 21"/>
          <p:cNvSpPr txBox="1">
            <a:spLocks noChangeArrowheads="1"/>
          </p:cNvSpPr>
          <p:nvPr/>
        </p:nvSpPr>
        <p:spPr bwMode="auto">
          <a:xfrm>
            <a:off x="7315200" y="6415088"/>
            <a:ext cx="1755775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LỖ NIỆU ĐẠO</a:t>
            </a:r>
          </a:p>
        </p:txBody>
      </p:sp>
      <p:sp>
        <p:nvSpPr>
          <p:cNvPr id="471062" name="Line 22"/>
          <p:cNvSpPr>
            <a:spLocks noChangeShapeType="1"/>
          </p:cNvSpPr>
          <p:nvPr/>
        </p:nvSpPr>
        <p:spPr bwMode="auto">
          <a:xfrm flipV="1">
            <a:off x="5334000" y="1676400"/>
            <a:ext cx="2209800" cy="121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63" name="Line 23"/>
          <p:cNvSpPr>
            <a:spLocks noChangeShapeType="1"/>
          </p:cNvSpPr>
          <p:nvPr/>
        </p:nvSpPr>
        <p:spPr bwMode="auto">
          <a:xfrm>
            <a:off x="5334000" y="3352800"/>
            <a:ext cx="2209800" cy="297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64" name="Line 24"/>
          <p:cNvSpPr>
            <a:spLocks noChangeShapeType="1"/>
          </p:cNvSpPr>
          <p:nvPr/>
        </p:nvSpPr>
        <p:spPr bwMode="auto">
          <a:xfrm flipH="1">
            <a:off x="2590800" y="4648200"/>
            <a:ext cx="274320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65" name="Text Box 25"/>
          <p:cNvSpPr txBox="1">
            <a:spLocks noChangeArrowheads="1"/>
          </p:cNvSpPr>
          <p:nvPr/>
        </p:nvSpPr>
        <p:spPr bwMode="auto">
          <a:xfrm>
            <a:off x="609600" y="6324600"/>
            <a:ext cx="205105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HÃM MÔI ÂM HỘ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7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7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7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7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7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8" grpId="0" animBg="1"/>
      <p:bldP spid="471055" grpId="0" animBg="1"/>
      <p:bldP spid="471056" grpId="0"/>
      <p:bldP spid="471057" grpId="0"/>
      <p:bldP spid="471058" grpId="0"/>
      <p:bldP spid="471059" grpId="0"/>
      <p:bldP spid="471060" grpId="0" animBg="1"/>
      <p:bldP spid="471061" grpId="0" animBg="1"/>
      <p:bldP spid="47106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33215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5486400" cy="636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6172200" y="1905000"/>
            <a:ext cx="2514600" cy="2895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trinh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2286000"/>
            <a:ext cx="7516813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3813" name="Rectangle 5"/>
          <p:cNvSpPr>
            <a:spLocks noRot="1" noChangeArrowheads="1"/>
          </p:cNvSpPr>
          <p:nvPr/>
        </p:nvSpPr>
        <p:spPr bwMode="auto">
          <a:xfrm>
            <a:off x="533400" y="-22860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400" b="1"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</a:rPr>
              <a:t>SINH DỤC NỮ</a:t>
            </a:r>
          </a:p>
        </p:txBody>
      </p:sp>
      <p:sp>
        <p:nvSpPr>
          <p:cNvPr id="106500" name="TextBox 2"/>
          <p:cNvSpPr txBox="1">
            <a:spLocks noChangeArrowheads="1"/>
          </p:cNvSpPr>
          <p:nvPr/>
        </p:nvSpPr>
        <p:spPr bwMode="auto">
          <a:xfrm>
            <a:off x="381000" y="914400"/>
            <a:ext cx="3581400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Các dạng màng trinh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38562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85825"/>
            <a:ext cx="7620000" cy="5086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1719263"/>
            <a:ext cx="5943600" cy="513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4837" name="Rectangle 5"/>
          <p:cNvSpPr>
            <a:spLocks noRot="1" noChangeArrowheads="1"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400" b="1"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</a:rPr>
              <a:t>SINH DỤC NỮ</a:t>
            </a:r>
          </a:p>
        </p:txBody>
      </p:sp>
      <p:sp>
        <p:nvSpPr>
          <p:cNvPr id="107524" name="Text Box 7"/>
          <p:cNvSpPr txBox="1">
            <a:spLocks noChangeArrowheads="1"/>
          </p:cNvSpPr>
          <p:nvPr/>
        </p:nvSpPr>
        <p:spPr bwMode="auto">
          <a:xfrm>
            <a:off x="457200" y="2057400"/>
            <a:ext cx="825500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800" b="1">
                <a:latin typeface="VNI-Times" pitchFamily="2" charset="0"/>
              </a:rPr>
              <a:t>VUÙ:</a:t>
            </a:r>
          </a:p>
        </p:txBody>
      </p:sp>
      <p:sp>
        <p:nvSpPr>
          <p:cNvPr id="107525" name="Text Box 8"/>
          <p:cNvSpPr txBox="1">
            <a:spLocks noChangeArrowheads="1"/>
          </p:cNvSpPr>
          <p:nvPr/>
        </p:nvSpPr>
        <p:spPr bwMode="auto">
          <a:xfrm>
            <a:off x="0" y="1049338"/>
            <a:ext cx="5529263" cy="8239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800" b="1" u="sng">
                <a:latin typeface="Garamond" panose="02020404030301010803" pitchFamily="18" charset="0"/>
              </a:rPr>
              <a:t>6- CƠ QUAN SINH DỤC NGOÀI:</a:t>
            </a:r>
          </a:p>
          <a:p>
            <a:endParaRPr lang="en-US" sz="2000" b="1" u="sng"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Tuyến vú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mồ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hôi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bầu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vú</a:t>
            </a:r>
            <a:endParaRPr lang="en-US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núm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vú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sữa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quầng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vú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nốt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bã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da,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mỡ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sữa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mỡ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vú</a:t>
            </a:r>
            <a:r>
              <a:rPr lang="en-US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0"/>
            <a:ext cx="6096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 LÝ SINH DỤC NỮ</a:t>
            </a:r>
            <a:endParaRPr lang="en-US" sz="4400" smtClean="0">
              <a:solidFill>
                <a:schemeClr val="tx1"/>
              </a:solidFill>
              <a:effectLst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1624C3-7510-4AEA-8394-4A6A14F2F868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/>
              <a:t>HỆ SINH DỤC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DA79E7-008E-4A2D-9A04-80E9F6BB9DA5}" type="slidenum">
              <a:rPr lang="en-US" smtClean="0"/>
              <a:t>59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 HOÀN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HÌNH THỂ NGOÀI</a:t>
            </a:r>
            <a:endParaRPr lang="en-SG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SG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 hoàn nằm trong bìu.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Nhiệt độ thấp hơn nhiệt độ cơ thể 1 – 2</a:t>
            </a:r>
            <a:r>
              <a:rPr lang="en-SG" baseline="3000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SG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Bên trái thường thấp hơn bên phải.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Mỗi tinh hoàn nặng khoảng 20 gam. </a:t>
            </a:r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2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999DCCE5-A084-4E30-8F5E-10F442541E67}" type="datetime1"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15/05/2023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SINH DỤC</a:t>
            </a:r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567BB1D-537B-498F-96CB-56452BB7AB80}" type="slidenum"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9" y="505959"/>
            <a:ext cx="8229600" cy="1139825"/>
          </a:xfrm>
        </p:spPr>
        <p:txBody>
          <a:bodyPr/>
          <a:lstStyle/>
          <a:p>
            <a:pPr>
              <a:defRPr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BUỒNG TRỨNG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7924800" cy="4530725"/>
          </a:xfrm>
        </p:spPr>
        <p:txBody>
          <a:bodyPr/>
          <a:lstStyle/>
          <a:p>
            <a:pPr>
              <a:defRPr/>
            </a:pP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vừa ngoại tiết (sinh trứng), vừa nội tiết (tiết các hormone sinh dục nữ).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S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hormon buồng trứng gồm: </a:t>
            </a:r>
            <a:endParaRPr lang="en-S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Estrogen.  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Progesteron.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S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Relaxin.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AD3048-6B45-4D62-83FE-41094CA25C36}" type="datetime1"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15/05/2023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SINH DỤC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044D2C-9DD0-4AB2-B54C-8632CF09453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DẬY THÌ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13 -14 tuổi.Sớm hơn nam.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 quan sinh dục phát triển và bắt đầu hoạt động.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Buồng trứng bắt đầu hoạt động.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Chu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buồng</a:t>
            </a:r>
            <a:r>
              <a:rPr lang="en-US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trứng</a:t>
            </a:r>
            <a:endParaRPr lang="en-US" dirty="0" smtClean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129" name="Date Placeholder 1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72E9AFF5-1B94-42F8-B0F8-1C85DF504F62}" type="datetime1"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15/05/2023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130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SINH DỤC</a:t>
            </a:r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1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1D8144-0CD5-4024-9545-ED5BF37BA98E}" type="slidenum"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62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099" name="Rectangle 3"/>
          <p:cNvSpPr>
            <a:spLocks noChangeArrowheads="1"/>
          </p:cNvSpPr>
          <p:nvPr/>
        </p:nvSpPr>
        <p:spPr bwMode="gray">
          <a:xfrm>
            <a:off x="0" y="3259138"/>
            <a:ext cx="9144000" cy="53975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ECECEC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100" name="Rectangle 4"/>
          <p:cNvSpPr>
            <a:spLocks noChangeArrowheads="1"/>
          </p:cNvSpPr>
          <p:nvPr/>
        </p:nvSpPr>
        <p:spPr bwMode="gray">
          <a:xfrm>
            <a:off x="0" y="3311525"/>
            <a:ext cx="9144000" cy="142875"/>
          </a:xfrm>
          <a:prstGeom prst="rect">
            <a:avLst/>
          </a:prstGeom>
          <a:gradFill rotWithShape="1">
            <a:gsLst>
              <a:gs pos="0">
                <a:srgbClr val="CFCFCF"/>
              </a:gs>
              <a:gs pos="100000">
                <a:srgbClr val="5F5F5F"/>
              </a:gs>
            </a:gsLst>
            <a:lin ang="540000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2101" name="Group 5"/>
          <p:cNvGrpSpPr/>
          <p:nvPr/>
        </p:nvGrpSpPr>
        <p:grpSpPr bwMode="auto">
          <a:xfrm rot="3877067">
            <a:off x="4631532" y="4436269"/>
            <a:ext cx="2503487" cy="974725"/>
            <a:chOff x="2290" y="2725"/>
            <a:chExt cx="1832" cy="713"/>
          </a:xfrm>
        </p:grpSpPr>
        <p:grpSp>
          <p:nvGrpSpPr>
            <p:cNvPr id="132184" name="Group 6"/>
            <p:cNvGrpSpPr/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132188" name="Freeform 7"/>
              <p:cNvSpPr/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32"/>
                  <a:gd name="T49" fmla="*/ 0 h 408"/>
                  <a:gd name="T50" fmla="*/ 1832 w 1832"/>
                  <a:gd name="T51" fmla="*/ 408 h 4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89" name="Freeform 8"/>
              <p:cNvSpPr/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88"/>
                  <a:gd name="T88" fmla="*/ 0 h 334"/>
                  <a:gd name="T89" fmla="*/ 288 w 288"/>
                  <a:gd name="T90" fmla="*/ 334 h 3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19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2185" name="Group 9"/>
            <p:cNvGrpSpPr/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132186" name="Freeform 10"/>
              <p:cNvSpPr/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32"/>
                  <a:gd name="T49" fmla="*/ 0 h 408"/>
                  <a:gd name="T50" fmla="*/ 1832 w 1832"/>
                  <a:gd name="T51" fmla="*/ 408 h 4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87" name="Freeform 11"/>
              <p:cNvSpPr/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88"/>
                  <a:gd name="T88" fmla="*/ 0 h 334"/>
                  <a:gd name="T89" fmla="*/ 288 w 288"/>
                  <a:gd name="T90" fmla="*/ 334 h 3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19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2102" name="Group 12"/>
          <p:cNvGrpSpPr/>
          <p:nvPr/>
        </p:nvGrpSpPr>
        <p:grpSpPr bwMode="auto">
          <a:xfrm>
            <a:off x="4427538" y="2662238"/>
            <a:ext cx="1344612" cy="1266825"/>
            <a:chOff x="2789" y="1625"/>
            <a:chExt cx="847" cy="798"/>
          </a:xfrm>
        </p:grpSpPr>
        <p:sp>
          <p:nvSpPr>
            <p:cNvPr id="132174" name="Oval 13"/>
            <p:cNvSpPr>
              <a:spLocks noChangeArrowheads="1"/>
            </p:cNvSpPr>
            <p:nvPr/>
          </p:nvSpPr>
          <p:spPr bwMode="gray">
            <a:xfrm>
              <a:off x="2789" y="1625"/>
              <a:ext cx="164" cy="32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75" name="Oval 14"/>
            <p:cNvSpPr>
              <a:spLocks noChangeArrowheads="1"/>
            </p:cNvSpPr>
            <p:nvPr/>
          </p:nvSpPr>
          <p:spPr bwMode="gray">
            <a:xfrm>
              <a:off x="2789" y="1625"/>
              <a:ext cx="164" cy="32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76" name="Oval 15"/>
            <p:cNvSpPr>
              <a:spLocks noChangeArrowheads="1"/>
            </p:cNvSpPr>
            <p:nvPr/>
          </p:nvSpPr>
          <p:spPr bwMode="gray">
            <a:xfrm>
              <a:off x="2849" y="1684"/>
              <a:ext cx="787" cy="327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77" name="Oval 16"/>
            <p:cNvSpPr>
              <a:spLocks noChangeArrowheads="1"/>
            </p:cNvSpPr>
            <p:nvPr/>
          </p:nvSpPr>
          <p:spPr bwMode="gray">
            <a:xfrm>
              <a:off x="2849" y="1686"/>
              <a:ext cx="787" cy="327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78" name="Oval 17"/>
            <p:cNvSpPr>
              <a:spLocks noChangeArrowheads="1"/>
            </p:cNvSpPr>
            <p:nvPr/>
          </p:nvSpPr>
          <p:spPr bwMode="gray">
            <a:xfrm>
              <a:off x="2888" y="1724"/>
              <a:ext cx="709" cy="3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2179" name="Group 18"/>
            <p:cNvGrpSpPr/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32180" name="Oval 19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81" name="Oval 20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82" name="Oval 21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83" name="Oval 22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2103" name="Group 23"/>
          <p:cNvGrpSpPr/>
          <p:nvPr/>
        </p:nvGrpSpPr>
        <p:grpSpPr bwMode="auto">
          <a:xfrm rot="3877067">
            <a:off x="6863557" y="4509294"/>
            <a:ext cx="2503487" cy="974725"/>
            <a:chOff x="2290" y="2725"/>
            <a:chExt cx="1832" cy="713"/>
          </a:xfrm>
        </p:grpSpPr>
        <p:grpSp>
          <p:nvGrpSpPr>
            <p:cNvPr id="132168" name="Group 24"/>
            <p:cNvGrpSpPr/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132172" name="Freeform 25"/>
              <p:cNvSpPr/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32"/>
                  <a:gd name="T49" fmla="*/ 0 h 408"/>
                  <a:gd name="T50" fmla="*/ 1832 w 1832"/>
                  <a:gd name="T51" fmla="*/ 408 h 4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0066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73" name="Freeform 26"/>
              <p:cNvSpPr/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88"/>
                  <a:gd name="T88" fmla="*/ 0 h 334"/>
                  <a:gd name="T89" fmla="*/ 288 w 288"/>
                  <a:gd name="T90" fmla="*/ 334 h 3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19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2169" name="Group 27"/>
            <p:cNvGrpSpPr/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132170" name="Freeform 28"/>
              <p:cNvSpPr/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32"/>
                  <a:gd name="T49" fmla="*/ 0 h 408"/>
                  <a:gd name="T50" fmla="*/ 1832 w 1832"/>
                  <a:gd name="T51" fmla="*/ 408 h 4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699FF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71" name="Freeform 29"/>
              <p:cNvSpPr/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88"/>
                  <a:gd name="T88" fmla="*/ 0 h 334"/>
                  <a:gd name="T89" fmla="*/ 288 w 288"/>
                  <a:gd name="T90" fmla="*/ 334 h 3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19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32104" name="Oval 30"/>
          <p:cNvSpPr>
            <a:spLocks noChangeArrowheads="1"/>
          </p:cNvSpPr>
          <p:nvPr/>
        </p:nvSpPr>
        <p:spPr bwMode="gray">
          <a:xfrm>
            <a:off x="6442075" y="2503488"/>
            <a:ext cx="260350" cy="519112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50000">
                <a:srgbClr val="3399FF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round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105" name="Oval 31"/>
          <p:cNvSpPr>
            <a:spLocks noChangeArrowheads="1"/>
          </p:cNvSpPr>
          <p:nvPr/>
        </p:nvSpPr>
        <p:spPr bwMode="gray">
          <a:xfrm>
            <a:off x="6442075" y="2503488"/>
            <a:ext cx="260350" cy="519112"/>
          </a:xfrm>
          <a:prstGeom prst="ellipse">
            <a:avLst/>
          </a:prstGeom>
          <a:gradFill rotWithShape="1">
            <a:gsLst>
              <a:gs pos="0">
                <a:srgbClr val="3399FF">
                  <a:alpha val="32001"/>
                </a:srgbClr>
              </a:gs>
              <a:gs pos="100000">
                <a:srgbClr val="000000">
                  <a:alpha val="89998"/>
                </a:srgbClr>
              </a:gs>
            </a:gsLst>
            <a:lin ang="2700000" scaled="1"/>
          </a:gradFill>
          <a:ln w="9525">
            <a:noFill/>
            <a:round/>
          </a:ln>
        </p:spPr>
        <p:txBody>
          <a:bodyPr wrap="none" anchor="ctr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106" name="Oval 32"/>
          <p:cNvSpPr>
            <a:spLocks noChangeArrowheads="1"/>
          </p:cNvSpPr>
          <p:nvPr/>
        </p:nvSpPr>
        <p:spPr bwMode="gray">
          <a:xfrm>
            <a:off x="6557963" y="2616200"/>
            <a:ext cx="1501775" cy="519113"/>
          </a:xfrm>
          <a:prstGeom prst="ellipse">
            <a:avLst/>
          </a:prstGeom>
          <a:gradFill rotWithShape="1">
            <a:gsLst>
              <a:gs pos="0">
                <a:srgbClr val="1C538A"/>
              </a:gs>
              <a:gs pos="50000">
                <a:srgbClr val="3399FF"/>
              </a:gs>
              <a:gs pos="100000">
                <a:srgbClr val="1C538A"/>
              </a:gs>
            </a:gsLst>
            <a:lin ang="18900000" scaled="1"/>
          </a:gradFill>
          <a:ln w="9525">
            <a:noFill/>
            <a:round/>
          </a:ln>
        </p:spPr>
        <p:txBody>
          <a:bodyPr anchor="ctr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107" name="Oval 33"/>
          <p:cNvSpPr>
            <a:spLocks noChangeArrowheads="1"/>
          </p:cNvSpPr>
          <p:nvPr/>
        </p:nvSpPr>
        <p:spPr bwMode="gray">
          <a:xfrm>
            <a:off x="6559550" y="2619375"/>
            <a:ext cx="1501775" cy="519113"/>
          </a:xfrm>
          <a:prstGeom prst="ellipse">
            <a:avLst/>
          </a:prstGeom>
          <a:gradFill rotWithShape="1">
            <a:gsLst>
              <a:gs pos="0">
                <a:srgbClr val="2061A2"/>
              </a:gs>
              <a:gs pos="100000">
                <a:srgbClr val="3399FF">
                  <a:alpha val="0"/>
                </a:srgbClr>
              </a:gs>
            </a:gsLst>
            <a:lin ang="2700000" scaled="1"/>
          </a:gradFill>
          <a:ln w="9525">
            <a:noFill/>
            <a:round/>
          </a:ln>
        </p:spPr>
        <p:txBody>
          <a:bodyPr anchor="ctr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108" name="Oval 34"/>
          <p:cNvSpPr>
            <a:spLocks noChangeArrowheads="1"/>
          </p:cNvSpPr>
          <p:nvPr/>
        </p:nvSpPr>
        <p:spPr bwMode="gray">
          <a:xfrm>
            <a:off x="6632575" y="2692400"/>
            <a:ext cx="1352550" cy="519113"/>
          </a:xfrm>
          <a:prstGeom prst="ellipse">
            <a:avLst/>
          </a:prstGeom>
          <a:solidFill>
            <a:srgbClr val="000000"/>
          </a:solidFill>
          <a:ln w="9525">
            <a:noFill/>
            <a:round/>
          </a:ln>
        </p:spPr>
        <p:txBody>
          <a:bodyPr anchor="ctr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2109" name="Group 35"/>
          <p:cNvGrpSpPr/>
          <p:nvPr/>
        </p:nvGrpSpPr>
        <p:grpSpPr bwMode="auto">
          <a:xfrm>
            <a:off x="6653213" y="2713038"/>
            <a:ext cx="1311275" cy="1309687"/>
            <a:chOff x="4166" y="1706"/>
            <a:chExt cx="1252" cy="1252"/>
          </a:xfrm>
        </p:grpSpPr>
        <p:sp>
          <p:nvSpPr>
            <p:cNvPr id="132164" name="Oval 36"/>
            <p:cNvSpPr>
              <a:spLocks noChangeArrowheads="1"/>
            </p:cNvSpPr>
            <p:nvPr/>
          </p:nvSpPr>
          <p:spPr bwMode="gray">
            <a:xfrm>
              <a:off x="4166" y="1706"/>
              <a:ext cx="1252" cy="1252"/>
            </a:xfrm>
            <a:prstGeom prst="ellipse">
              <a:avLst/>
            </a:prstGeom>
            <a:gradFill rotWithShape="1">
              <a:gsLst>
                <a:gs pos="0">
                  <a:srgbClr val="636869"/>
                </a:gs>
                <a:gs pos="100000">
                  <a:srgbClr val="D6E1E2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eaVert"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65" name="Oval 37"/>
            <p:cNvSpPr>
              <a:spLocks noChangeArrowheads="1"/>
            </p:cNvSpPr>
            <p:nvPr/>
          </p:nvSpPr>
          <p:spPr bwMode="gray">
            <a:xfrm>
              <a:off x="4182" y="1713"/>
              <a:ext cx="1222" cy="1221"/>
            </a:xfrm>
            <a:prstGeom prst="ellipse">
              <a:avLst/>
            </a:prstGeom>
            <a:gradFill rotWithShape="1">
              <a:gsLst>
                <a:gs pos="0">
                  <a:srgbClr val="D6E1E2">
                    <a:alpha val="0"/>
                  </a:srgbClr>
                </a:gs>
                <a:gs pos="100000">
                  <a:srgbClr val="F1F5F5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eaVert"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66" name="Oval 38"/>
            <p:cNvSpPr>
              <a:spLocks noChangeArrowheads="1"/>
            </p:cNvSpPr>
            <p:nvPr/>
          </p:nvSpPr>
          <p:spPr bwMode="gray">
            <a:xfrm>
              <a:off x="4195" y="1725"/>
              <a:ext cx="1162" cy="1141"/>
            </a:xfrm>
            <a:prstGeom prst="ellipse">
              <a:avLst/>
            </a:prstGeom>
            <a:gradFill rotWithShape="1">
              <a:gsLst>
                <a:gs pos="0">
                  <a:srgbClr val="AAB2B3"/>
                </a:gs>
                <a:gs pos="100000">
                  <a:srgbClr val="D6E1E2">
                    <a:alpha val="48000"/>
                  </a:srgbClr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eaVert"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67" name="Oval 39"/>
            <p:cNvSpPr>
              <a:spLocks noChangeArrowheads="1"/>
            </p:cNvSpPr>
            <p:nvPr/>
          </p:nvSpPr>
          <p:spPr bwMode="gray">
            <a:xfrm>
              <a:off x="4263" y="1757"/>
              <a:ext cx="1033" cy="926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D6E1E2">
                    <a:alpha val="37999"/>
                  </a:srgbClr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 vert="eaVert" wrap="none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2110" name="Group 40"/>
          <p:cNvGrpSpPr/>
          <p:nvPr/>
        </p:nvGrpSpPr>
        <p:grpSpPr bwMode="auto">
          <a:xfrm rot="3877067">
            <a:off x="2583657" y="4436269"/>
            <a:ext cx="2503487" cy="974725"/>
            <a:chOff x="2290" y="2725"/>
            <a:chExt cx="1832" cy="713"/>
          </a:xfrm>
        </p:grpSpPr>
        <p:grpSp>
          <p:nvGrpSpPr>
            <p:cNvPr id="132158" name="Group 41"/>
            <p:cNvGrpSpPr/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132162" name="Freeform 42"/>
              <p:cNvSpPr/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32"/>
                  <a:gd name="T49" fmla="*/ 0 h 408"/>
                  <a:gd name="T50" fmla="*/ 1832 w 1832"/>
                  <a:gd name="T51" fmla="*/ 408 h 4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63" name="Freeform 43"/>
              <p:cNvSpPr/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88"/>
                  <a:gd name="T88" fmla="*/ 0 h 334"/>
                  <a:gd name="T89" fmla="*/ 288 w 288"/>
                  <a:gd name="T90" fmla="*/ 334 h 3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19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2159" name="Group 44"/>
            <p:cNvGrpSpPr/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132160" name="Freeform 45"/>
              <p:cNvSpPr/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32"/>
                  <a:gd name="T49" fmla="*/ 0 h 408"/>
                  <a:gd name="T50" fmla="*/ 1832 w 1832"/>
                  <a:gd name="T51" fmla="*/ 408 h 4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61" name="Freeform 46"/>
              <p:cNvSpPr/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88"/>
                  <a:gd name="T88" fmla="*/ 0 h 334"/>
                  <a:gd name="T89" fmla="*/ 288 w 288"/>
                  <a:gd name="T90" fmla="*/ 334 h 3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19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2111" name="Group 47"/>
          <p:cNvGrpSpPr/>
          <p:nvPr/>
        </p:nvGrpSpPr>
        <p:grpSpPr bwMode="auto">
          <a:xfrm>
            <a:off x="2379663" y="2662238"/>
            <a:ext cx="1344612" cy="1266825"/>
            <a:chOff x="2789" y="1625"/>
            <a:chExt cx="847" cy="798"/>
          </a:xfrm>
        </p:grpSpPr>
        <p:sp>
          <p:nvSpPr>
            <p:cNvPr id="132148" name="Oval 48"/>
            <p:cNvSpPr>
              <a:spLocks noChangeArrowheads="1"/>
            </p:cNvSpPr>
            <p:nvPr/>
          </p:nvSpPr>
          <p:spPr bwMode="gray">
            <a:xfrm>
              <a:off x="2789" y="1625"/>
              <a:ext cx="164" cy="32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49" name="Oval 49"/>
            <p:cNvSpPr>
              <a:spLocks noChangeArrowheads="1"/>
            </p:cNvSpPr>
            <p:nvPr/>
          </p:nvSpPr>
          <p:spPr bwMode="gray">
            <a:xfrm>
              <a:off x="2789" y="1625"/>
              <a:ext cx="164" cy="32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50" name="Oval 50"/>
            <p:cNvSpPr>
              <a:spLocks noChangeArrowheads="1"/>
            </p:cNvSpPr>
            <p:nvPr/>
          </p:nvSpPr>
          <p:spPr bwMode="gray">
            <a:xfrm>
              <a:off x="2849" y="1684"/>
              <a:ext cx="787" cy="327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51" name="Oval 51"/>
            <p:cNvSpPr>
              <a:spLocks noChangeArrowheads="1"/>
            </p:cNvSpPr>
            <p:nvPr/>
          </p:nvSpPr>
          <p:spPr bwMode="gray">
            <a:xfrm>
              <a:off x="2849" y="1686"/>
              <a:ext cx="787" cy="327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52" name="Oval 52"/>
            <p:cNvSpPr>
              <a:spLocks noChangeArrowheads="1"/>
            </p:cNvSpPr>
            <p:nvPr/>
          </p:nvSpPr>
          <p:spPr bwMode="gray">
            <a:xfrm>
              <a:off x="2888" y="1724"/>
              <a:ext cx="709" cy="3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2153" name="Group 53"/>
            <p:cNvGrpSpPr/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32154" name="Oval 54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55" name="Oval 55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56" name="Oval 56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57" name="Oval 57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2112" name="Group 58"/>
          <p:cNvGrpSpPr/>
          <p:nvPr/>
        </p:nvGrpSpPr>
        <p:grpSpPr bwMode="auto">
          <a:xfrm rot="3877067">
            <a:off x="600869" y="4436269"/>
            <a:ext cx="2503487" cy="974725"/>
            <a:chOff x="2290" y="2725"/>
            <a:chExt cx="1832" cy="713"/>
          </a:xfrm>
        </p:grpSpPr>
        <p:grpSp>
          <p:nvGrpSpPr>
            <p:cNvPr id="132142" name="Group 59"/>
            <p:cNvGrpSpPr/>
            <p:nvPr/>
          </p:nvGrpSpPr>
          <p:grpSpPr bwMode="auto">
            <a:xfrm>
              <a:off x="2290" y="3030"/>
              <a:ext cx="1832" cy="408"/>
              <a:chOff x="2290" y="3030"/>
              <a:chExt cx="1832" cy="408"/>
            </a:xfrm>
          </p:grpSpPr>
          <p:sp>
            <p:nvSpPr>
              <p:cNvPr id="132146" name="Freeform 60"/>
              <p:cNvSpPr/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32"/>
                  <a:gd name="T49" fmla="*/ 0 h 408"/>
                  <a:gd name="T50" fmla="*/ 1832 w 1832"/>
                  <a:gd name="T51" fmla="*/ 408 h 4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608788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47" name="Freeform 61"/>
              <p:cNvSpPr/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88"/>
                  <a:gd name="T88" fmla="*/ 0 h 334"/>
                  <a:gd name="T89" fmla="*/ 288 w 288"/>
                  <a:gd name="T90" fmla="*/ 334 h 3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19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2143" name="Group 62"/>
            <p:cNvGrpSpPr/>
            <p:nvPr/>
          </p:nvGrpSpPr>
          <p:grpSpPr bwMode="auto">
            <a:xfrm flipV="1">
              <a:off x="2290" y="2725"/>
              <a:ext cx="1406" cy="313"/>
              <a:chOff x="2290" y="3030"/>
              <a:chExt cx="1832" cy="408"/>
            </a:xfrm>
          </p:grpSpPr>
          <p:sp>
            <p:nvSpPr>
              <p:cNvPr id="132144" name="Freeform 63"/>
              <p:cNvSpPr/>
              <p:nvPr/>
            </p:nvSpPr>
            <p:spPr bwMode="gray">
              <a:xfrm>
                <a:off x="2290" y="3030"/>
                <a:ext cx="1832" cy="408"/>
              </a:xfrm>
              <a:custGeom>
                <a:avLst/>
                <a:gdLst>
                  <a:gd name="T0" fmla="*/ 1832 w 1832"/>
                  <a:gd name="T1" fmla="*/ 32 h 408"/>
                  <a:gd name="T2" fmla="*/ 1830 w 1832"/>
                  <a:gd name="T3" fmla="*/ 66 h 408"/>
                  <a:gd name="T4" fmla="*/ 1814 w 1832"/>
                  <a:gd name="T5" fmla="*/ 128 h 408"/>
                  <a:gd name="T6" fmla="*/ 1788 w 1832"/>
                  <a:gd name="T7" fmla="*/ 188 h 408"/>
                  <a:gd name="T8" fmla="*/ 1754 w 1832"/>
                  <a:gd name="T9" fmla="*/ 240 h 408"/>
                  <a:gd name="T10" fmla="*/ 1712 w 1832"/>
                  <a:gd name="T11" fmla="*/ 288 h 408"/>
                  <a:gd name="T12" fmla="*/ 1664 w 1832"/>
                  <a:gd name="T13" fmla="*/ 330 h 408"/>
                  <a:gd name="T14" fmla="*/ 1610 w 1832"/>
                  <a:gd name="T15" fmla="*/ 362 h 408"/>
                  <a:gd name="T16" fmla="*/ 1550 w 1832"/>
                  <a:gd name="T17" fmla="*/ 388 h 408"/>
                  <a:gd name="T18" fmla="*/ 1486 w 1832"/>
                  <a:gd name="T19" fmla="*/ 402 h 408"/>
                  <a:gd name="T20" fmla="*/ 1418 w 1832"/>
                  <a:gd name="T21" fmla="*/ 408 h 408"/>
                  <a:gd name="T22" fmla="*/ 0 w 1832"/>
                  <a:gd name="T23" fmla="*/ 408 h 408"/>
                  <a:gd name="T24" fmla="*/ 0 w 1832"/>
                  <a:gd name="T25" fmla="*/ 0 h 408"/>
                  <a:gd name="T26" fmla="*/ 1832 w 1832"/>
                  <a:gd name="T27" fmla="*/ 0 h 408"/>
                  <a:gd name="T28" fmla="*/ 1832 w 1832"/>
                  <a:gd name="T29" fmla="*/ 32 h 408"/>
                  <a:gd name="T30" fmla="*/ 1832 w 1832"/>
                  <a:gd name="T31" fmla="*/ 32 h 40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32"/>
                  <a:gd name="T49" fmla="*/ 0 h 408"/>
                  <a:gd name="T50" fmla="*/ 1832 w 1832"/>
                  <a:gd name="T51" fmla="*/ 408 h 408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32" h="408">
                    <a:moveTo>
                      <a:pt x="1832" y="32"/>
                    </a:moveTo>
                    <a:lnTo>
                      <a:pt x="1830" y="66"/>
                    </a:lnTo>
                    <a:lnTo>
                      <a:pt x="1814" y="128"/>
                    </a:lnTo>
                    <a:lnTo>
                      <a:pt x="1788" y="188"/>
                    </a:lnTo>
                    <a:lnTo>
                      <a:pt x="1754" y="240"/>
                    </a:lnTo>
                    <a:lnTo>
                      <a:pt x="1712" y="288"/>
                    </a:lnTo>
                    <a:lnTo>
                      <a:pt x="1664" y="330"/>
                    </a:lnTo>
                    <a:lnTo>
                      <a:pt x="1610" y="362"/>
                    </a:lnTo>
                    <a:lnTo>
                      <a:pt x="1550" y="388"/>
                    </a:lnTo>
                    <a:lnTo>
                      <a:pt x="1486" y="402"/>
                    </a:lnTo>
                    <a:lnTo>
                      <a:pt x="1418" y="408"/>
                    </a:lnTo>
                    <a:lnTo>
                      <a:pt x="0" y="408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832" y="32"/>
                    </a:lnTo>
                    <a:close/>
                  </a:path>
                </a:pathLst>
              </a:custGeom>
              <a:solidFill>
                <a:srgbClr val="98B5B6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45" name="Freeform 64"/>
              <p:cNvSpPr/>
              <p:nvPr/>
            </p:nvSpPr>
            <p:spPr bwMode="gray">
              <a:xfrm>
                <a:off x="3810" y="3058"/>
                <a:ext cx="288" cy="334"/>
              </a:xfrm>
              <a:custGeom>
                <a:avLst/>
                <a:gdLst>
                  <a:gd name="T0" fmla="*/ 288 w 288"/>
                  <a:gd name="T1" fmla="*/ 0 h 334"/>
                  <a:gd name="T2" fmla="*/ 284 w 288"/>
                  <a:gd name="T3" fmla="*/ 52 h 334"/>
                  <a:gd name="T4" fmla="*/ 272 w 288"/>
                  <a:gd name="T5" fmla="*/ 98 h 334"/>
                  <a:gd name="T6" fmla="*/ 254 w 288"/>
                  <a:gd name="T7" fmla="*/ 140 h 334"/>
                  <a:gd name="T8" fmla="*/ 230 w 288"/>
                  <a:gd name="T9" fmla="*/ 176 h 334"/>
                  <a:gd name="T10" fmla="*/ 204 w 288"/>
                  <a:gd name="T11" fmla="*/ 208 h 334"/>
                  <a:gd name="T12" fmla="*/ 174 w 288"/>
                  <a:gd name="T13" fmla="*/ 238 h 334"/>
                  <a:gd name="T14" fmla="*/ 144 w 288"/>
                  <a:gd name="T15" fmla="*/ 262 h 334"/>
                  <a:gd name="T16" fmla="*/ 112 w 288"/>
                  <a:gd name="T17" fmla="*/ 282 h 334"/>
                  <a:gd name="T18" fmla="*/ 84 w 288"/>
                  <a:gd name="T19" fmla="*/ 298 h 334"/>
                  <a:gd name="T20" fmla="*/ 56 w 288"/>
                  <a:gd name="T21" fmla="*/ 312 h 334"/>
                  <a:gd name="T22" fmla="*/ 34 w 288"/>
                  <a:gd name="T23" fmla="*/ 322 h 334"/>
                  <a:gd name="T24" fmla="*/ 16 w 288"/>
                  <a:gd name="T25" fmla="*/ 328 h 334"/>
                  <a:gd name="T26" fmla="*/ 4 w 288"/>
                  <a:gd name="T27" fmla="*/ 332 h 334"/>
                  <a:gd name="T28" fmla="*/ 0 w 288"/>
                  <a:gd name="T29" fmla="*/ 334 h 334"/>
                  <a:gd name="T30" fmla="*/ 4 w 288"/>
                  <a:gd name="T31" fmla="*/ 332 h 334"/>
                  <a:gd name="T32" fmla="*/ 16 w 288"/>
                  <a:gd name="T33" fmla="*/ 326 h 334"/>
                  <a:gd name="T34" fmla="*/ 34 w 288"/>
                  <a:gd name="T35" fmla="*/ 318 h 334"/>
                  <a:gd name="T36" fmla="*/ 56 w 288"/>
                  <a:gd name="T37" fmla="*/ 304 h 334"/>
                  <a:gd name="T38" fmla="*/ 84 w 288"/>
                  <a:gd name="T39" fmla="*/ 288 h 334"/>
                  <a:gd name="T40" fmla="*/ 112 w 288"/>
                  <a:gd name="T41" fmla="*/ 266 h 334"/>
                  <a:gd name="T42" fmla="*/ 142 w 288"/>
                  <a:gd name="T43" fmla="*/ 242 h 334"/>
                  <a:gd name="T44" fmla="*/ 170 w 288"/>
                  <a:gd name="T45" fmla="*/ 212 h 334"/>
                  <a:gd name="T46" fmla="*/ 196 w 288"/>
                  <a:gd name="T47" fmla="*/ 180 h 334"/>
                  <a:gd name="T48" fmla="*/ 220 w 288"/>
                  <a:gd name="T49" fmla="*/ 142 h 334"/>
                  <a:gd name="T50" fmla="*/ 238 w 288"/>
                  <a:gd name="T51" fmla="*/ 100 h 334"/>
                  <a:gd name="T52" fmla="*/ 250 w 288"/>
                  <a:gd name="T53" fmla="*/ 54 h 334"/>
                  <a:gd name="T54" fmla="*/ 254 w 288"/>
                  <a:gd name="T55" fmla="*/ 2 h 334"/>
                  <a:gd name="T56" fmla="*/ 288 w 288"/>
                  <a:gd name="T57" fmla="*/ 0 h 33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88"/>
                  <a:gd name="T88" fmla="*/ 0 h 334"/>
                  <a:gd name="T89" fmla="*/ 288 w 288"/>
                  <a:gd name="T90" fmla="*/ 334 h 33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88" h="334">
                    <a:moveTo>
                      <a:pt x="288" y="0"/>
                    </a:moveTo>
                    <a:lnTo>
                      <a:pt x="284" y="52"/>
                    </a:lnTo>
                    <a:lnTo>
                      <a:pt x="272" y="98"/>
                    </a:lnTo>
                    <a:lnTo>
                      <a:pt x="254" y="140"/>
                    </a:lnTo>
                    <a:lnTo>
                      <a:pt x="230" y="176"/>
                    </a:lnTo>
                    <a:lnTo>
                      <a:pt x="204" y="208"/>
                    </a:lnTo>
                    <a:lnTo>
                      <a:pt x="174" y="238"/>
                    </a:lnTo>
                    <a:lnTo>
                      <a:pt x="144" y="262"/>
                    </a:lnTo>
                    <a:lnTo>
                      <a:pt x="112" y="282"/>
                    </a:lnTo>
                    <a:lnTo>
                      <a:pt x="84" y="298"/>
                    </a:lnTo>
                    <a:lnTo>
                      <a:pt x="56" y="312"/>
                    </a:lnTo>
                    <a:lnTo>
                      <a:pt x="34" y="322"/>
                    </a:lnTo>
                    <a:lnTo>
                      <a:pt x="16" y="328"/>
                    </a:lnTo>
                    <a:lnTo>
                      <a:pt x="4" y="332"/>
                    </a:lnTo>
                    <a:lnTo>
                      <a:pt x="0" y="334"/>
                    </a:lnTo>
                    <a:lnTo>
                      <a:pt x="4" y="332"/>
                    </a:lnTo>
                    <a:lnTo>
                      <a:pt x="16" y="326"/>
                    </a:lnTo>
                    <a:lnTo>
                      <a:pt x="34" y="318"/>
                    </a:lnTo>
                    <a:lnTo>
                      <a:pt x="56" y="304"/>
                    </a:lnTo>
                    <a:lnTo>
                      <a:pt x="84" y="288"/>
                    </a:lnTo>
                    <a:lnTo>
                      <a:pt x="112" y="266"/>
                    </a:lnTo>
                    <a:lnTo>
                      <a:pt x="142" y="242"/>
                    </a:lnTo>
                    <a:lnTo>
                      <a:pt x="170" y="212"/>
                    </a:lnTo>
                    <a:lnTo>
                      <a:pt x="196" y="180"/>
                    </a:lnTo>
                    <a:lnTo>
                      <a:pt x="220" y="142"/>
                    </a:lnTo>
                    <a:lnTo>
                      <a:pt x="238" y="100"/>
                    </a:lnTo>
                    <a:lnTo>
                      <a:pt x="250" y="54"/>
                    </a:lnTo>
                    <a:lnTo>
                      <a:pt x="254" y="2"/>
                    </a:lnTo>
                    <a:lnTo>
                      <a:pt x="288" y="0"/>
                    </a:lnTo>
                    <a:close/>
                  </a:path>
                </a:pathLst>
              </a:custGeom>
              <a:solidFill>
                <a:srgbClr val="FFFFFF">
                  <a:alpha val="49019"/>
                </a:srgbClr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2113" name="Group 65"/>
          <p:cNvGrpSpPr/>
          <p:nvPr/>
        </p:nvGrpSpPr>
        <p:grpSpPr bwMode="auto">
          <a:xfrm>
            <a:off x="396875" y="2662238"/>
            <a:ext cx="1344613" cy="1266825"/>
            <a:chOff x="2789" y="1625"/>
            <a:chExt cx="847" cy="798"/>
          </a:xfrm>
        </p:grpSpPr>
        <p:sp>
          <p:nvSpPr>
            <p:cNvPr id="132132" name="Oval 66"/>
            <p:cNvSpPr>
              <a:spLocks noChangeArrowheads="1"/>
            </p:cNvSpPr>
            <p:nvPr/>
          </p:nvSpPr>
          <p:spPr bwMode="gray">
            <a:xfrm>
              <a:off x="2789" y="1625"/>
              <a:ext cx="164" cy="327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50000">
                  <a:srgbClr val="83A6A7"/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33" name="Oval 67"/>
            <p:cNvSpPr>
              <a:spLocks noChangeArrowheads="1"/>
            </p:cNvSpPr>
            <p:nvPr/>
          </p:nvSpPr>
          <p:spPr bwMode="gray">
            <a:xfrm>
              <a:off x="2789" y="1625"/>
              <a:ext cx="164" cy="327"/>
            </a:xfrm>
            <a:prstGeom prst="ellipse">
              <a:avLst/>
            </a:prstGeom>
            <a:gradFill rotWithShape="1">
              <a:gsLst>
                <a:gs pos="0">
                  <a:srgbClr val="83A6A7">
                    <a:alpha val="32001"/>
                  </a:srgbClr>
                </a:gs>
                <a:gs pos="100000">
                  <a:srgbClr val="000000">
                    <a:alpha val="89998"/>
                  </a:srgbClr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wrap="none"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34" name="Oval 68"/>
            <p:cNvSpPr>
              <a:spLocks noChangeArrowheads="1"/>
            </p:cNvSpPr>
            <p:nvPr/>
          </p:nvSpPr>
          <p:spPr bwMode="gray">
            <a:xfrm>
              <a:off x="2849" y="1684"/>
              <a:ext cx="787" cy="327"/>
            </a:xfrm>
            <a:prstGeom prst="ellipse">
              <a:avLst/>
            </a:prstGeom>
            <a:gradFill rotWithShape="1">
              <a:gsLst>
                <a:gs pos="0">
                  <a:srgbClr val="475A5A"/>
                </a:gs>
                <a:gs pos="50000">
                  <a:srgbClr val="83A6A7"/>
                </a:gs>
                <a:gs pos="100000">
                  <a:srgbClr val="475A5A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35" name="Oval 69"/>
            <p:cNvSpPr>
              <a:spLocks noChangeArrowheads="1"/>
            </p:cNvSpPr>
            <p:nvPr/>
          </p:nvSpPr>
          <p:spPr bwMode="gray">
            <a:xfrm>
              <a:off x="2849" y="1686"/>
              <a:ext cx="787" cy="327"/>
            </a:xfrm>
            <a:prstGeom prst="ellipse">
              <a:avLst/>
            </a:prstGeom>
            <a:gradFill rotWithShape="1">
              <a:gsLst>
                <a:gs pos="0">
                  <a:srgbClr val="53696A"/>
                </a:gs>
                <a:gs pos="100000">
                  <a:srgbClr val="83A6A7">
                    <a:alpha val="0"/>
                  </a:srgbClr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136" name="Oval 70"/>
            <p:cNvSpPr>
              <a:spLocks noChangeArrowheads="1"/>
            </p:cNvSpPr>
            <p:nvPr/>
          </p:nvSpPr>
          <p:spPr bwMode="gray">
            <a:xfrm>
              <a:off x="2888" y="1724"/>
              <a:ext cx="709" cy="32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</a:ln>
          </p:spPr>
          <p:txBody>
            <a:bodyPr anchor="ctr">
              <a:sp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2137" name="Group 71"/>
            <p:cNvGrpSpPr/>
            <p:nvPr/>
          </p:nvGrpSpPr>
          <p:grpSpPr bwMode="auto">
            <a:xfrm>
              <a:off x="2899" y="1735"/>
              <a:ext cx="687" cy="688"/>
              <a:chOff x="4166" y="1706"/>
              <a:chExt cx="1252" cy="1252"/>
            </a:xfrm>
          </p:grpSpPr>
          <p:sp>
            <p:nvSpPr>
              <p:cNvPr id="132138" name="Oval 7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39" name="Oval 7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40" name="Oval 7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141" name="Oval 7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 w="9525">
                <a:noFill/>
                <a:round/>
              </a:ln>
            </p:spPr>
            <p:txBody>
              <a:bodyPr vert="eaVert" wrap="none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32114" name="Text Box 76"/>
          <p:cNvSpPr txBox="1">
            <a:spLocks noChangeArrowheads="1"/>
          </p:cNvSpPr>
          <p:nvPr/>
        </p:nvSpPr>
        <p:spPr bwMode="gray">
          <a:xfrm rot="3925970">
            <a:off x="588963" y="4749800"/>
            <a:ext cx="217614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6 triệu nang trứng</a:t>
            </a:r>
          </a:p>
        </p:txBody>
      </p:sp>
      <p:sp>
        <p:nvSpPr>
          <p:cNvPr id="132115" name="Text Box 77"/>
          <p:cNvSpPr txBox="1">
            <a:spLocks noChangeArrowheads="1"/>
          </p:cNvSpPr>
          <p:nvPr/>
        </p:nvSpPr>
        <p:spPr bwMode="gray">
          <a:xfrm rot="3925970">
            <a:off x="1337470" y="4317206"/>
            <a:ext cx="1135062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BT bào thai </a:t>
            </a:r>
          </a:p>
        </p:txBody>
      </p:sp>
      <p:sp>
        <p:nvSpPr>
          <p:cNvPr id="132116" name="Text Box 78"/>
          <p:cNvSpPr txBox="1">
            <a:spLocks noChangeArrowheads="1"/>
          </p:cNvSpPr>
          <p:nvPr/>
        </p:nvSpPr>
        <p:spPr bwMode="gray">
          <a:xfrm rot="3925970">
            <a:off x="2755900" y="4605338"/>
            <a:ext cx="15906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 triệu trứng</a:t>
            </a:r>
          </a:p>
        </p:txBody>
      </p:sp>
      <p:sp>
        <p:nvSpPr>
          <p:cNvPr id="132117" name="Text Box 79"/>
          <p:cNvSpPr txBox="1">
            <a:spLocks noChangeArrowheads="1"/>
          </p:cNvSpPr>
          <p:nvPr/>
        </p:nvSpPr>
        <p:spPr bwMode="gray">
          <a:xfrm rot="3925970">
            <a:off x="3317082" y="4317206"/>
            <a:ext cx="1128712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BT mới sinh</a:t>
            </a:r>
          </a:p>
        </p:txBody>
      </p:sp>
      <p:sp>
        <p:nvSpPr>
          <p:cNvPr id="132118" name="Text Box 80"/>
          <p:cNvSpPr txBox="1">
            <a:spLocks noChangeArrowheads="1"/>
          </p:cNvSpPr>
          <p:nvPr/>
        </p:nvSpPr>
        <p:spPr bwMode="gray">
          <a:xfrm rot="3925970">
            <a:off x="4795044" y="4652169"/>
            <a:ext cx="1697038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300.000 trứng</a:t>
            </a:r>
          </a:p>
        </p:txBody>
      </p:sp>
      <p:sp>
        <p:nvSpPr>
          <p:cNvPr id="132119" name="Text Box 81"/>
          <p:cNvSpPr txBox="1">
            <a:spLocks noChangeArrowheads="1"/>
          </p:cNvSpPr>
          <p:nvPr/>
        </p:nvSpPr>
        <p:spPr bwMode="gray">
          <a:xfrm rot="3925970">
            <a:off x="5339557" y="4317206"/>
            <a:ext cx="1198562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Trứng sơ cấp</a:t>
            </a:r>
          </a:p>
        </p:txBody>
      </p:sp>
      <p:sp>
        <p:nvSpPr>
          <p:cNvPr id="132120" name="Text Box 82"/>
          <p:cNvSpPr txBox="1">
            <a:spLocks noChangeArrowheads="1"/>
          </p:cNvSpPr>
          <p:nvPr/>
        </p:nvSpPr>
        <p:spPr bwMode="gray">
          <a:xfrm rot="3925970">
            <a:off x="6946900" y="4764088"/>
            <a:ext cx="183769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400- 500  trứng</a:t>
            </a:r>
          </a:p>
        </p:txBody>
      </p:sp>
      <p:sp>
        <p:nvSpPr>
          <p:cNvPr id="132121" name="Text Box 83"/>
          <p:cNvSpPr txBox="1">
            <a:spLocks noChangeArrowheads="1"/>
          </p:cNvSpPr>
          <p:nvPr/>
        </p:nvSpPr>
        <p:spPr bwMode="gray">
          <a:xfrm rot="3925970">
            <a:off x="7439820" y="4475956"/>
            <a:ext cx="1427162" cy="307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Dịch trong nang</a:t>
            </a:r>
          </a:p>
        </p:txBody>
      </p:sp>
      <p:sp>
        <p:nvSpPr>
          <p:cNvPr id="132122" name="Text Box 84"/>
          <p:cNvSpPr txBox="1">
            <a:spLocks noChangeArrowheads="1"/>
          </p:cNvSpPr>
          <p:nvPr/>
        </p:nvSpPr>
        <p:spPr bwMode="gray">
          <a:xfrm>
            <a:off x="746125" y="2012950"/>
            <a:ext cx="1011238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Bào thai</a:t>
            </a:r>
          </a:p>
        </p:txBody>
      </p:sp>
      <p:sp>
        <p:nvSpPr>
          <p:cNvPr id="132123" name="Text Box 85"/>
          <p:cNvSpPr txBox="1">
            <a:spLocks noChangeArrowheads="1"/>
          </p:cNvSpPr>
          <p:nvPr/>
        </p:nvSpPr>
        <p:spPr bwMode="gray">
          <a:xfrm>
            <a:off x="2736850" y="2012950"/>
            <a:ext cx="1120775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Mới sinh </a:t>
            </a:r>
          </a:p>
        </p:txBody>
      </p:sp>
      <p:sp>
        <p:nvSpPr>
          <p:cNvPr id="132124" name="Text Box 86"/>
          <p:cNvSpPr txBox="1">
            <a:spLocks noChangeArrowheads="1"/>
          </p:cNvSpPr>
          <p:nvPr/>
        </p:nvSpPr>
        <p:spPr bwMode="gray">
          <a:xfrm>
            <a:off x="4718050" y="2012950"/>
            <a:ext cx="909638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Dậy thì</a:t>
            </a:r>
          </a:p>
        </p:txBody>
      </p:sp>
      <p:sp>
        <p:nvSpPr>
          <p:cNvPr id="132125" name="Text Box 87"/>
          <p:cNvSpPr txBox="1">
            <a:spLocks noChangeArrowheads="1"/>
          </p:cNvSpPr>
          <p:nvPr/>
        </p:nvSpPr>
        <p:spPr bwMode="gray">
          <a:xfrm>
            <a:off x="6705600" y="1970088"/>
            <a:ext cx="1673225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Sau dậy thì</a:t>
            </a:r>
          </a:p>
        </p:txBody>
      </p:sp>
      <p:cxnSp>
        <p:nvCxnSpPr>
          <p:cNvPr id="132126" name="AutoShape 88"/>
          <p:cNvCxnSpPr>
            <a:cxnSpLocks noChangeShapeType="1"/>
            <a:stCxn id="132122" idx="3"/>
            <a:endCxn id="132123" idx="1"/>
          </p:cNvCxnSpPr>
          <p:nvPr/>
        </p:nvCxnSpPr>
        <p:spPr bwMode="gray">
          <a:xfrm>
            <a:off x="1757363" y="2197100"/>
            <a:ext cx="979487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32127" name="AutoShape 89"/>
          <p:cNvCxnSpPr>
            <a:cxnSpLocks noChangeShapeType="1"/>
            <a:stCxn id="132123" idx="3"/>
            <a:endCxn id="132124" idx="1"/>
          </p:cNvCxnSpPr>
          <p:nvPr/>
        </p:nvCxnSpPr>
        <p:spPr bwMode="gray">
          <a:xfrm>
            <a:off x="3857625" y="2197100"/>
            <a:ext cx="860425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32128" name="AutoShape 90"/>
          <p:cNvCxnSpPr>
            <a:cxnSpLocks noChangeShapeType="1"/>
            <a:stCxn id="132124" idx="3"/>
            <a:endCxn id="132125" idx="1"/>
          </p:cNvCxnSpPr>
          <p:nvPr/>
        </p:nvCxnSpPr>
        <p:spPr bwMode="gray">
          <a:xfrm>
            <a:off x="5627688" y="2197100"/>
            <a:ext cx="1077912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686800" cy="1139825"/>
          </a:xfrm>
        </p:spPr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nguyệt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250" y="1986756"/>
            <a:ext cx="6667500" cy="402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LẠC NỘI MẠC TỬ CUNG</a:t>
            </a:r>
          </a:p>
        </p:txBody>
      </p:sp>
      <p:pic>
        <p:nvPicPr>
          <p:cNvPr id="4" name="Content Placeholder 3" descr="20190508_153706_165698_dieu-tri-lac-noi-ma.max-1800x180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190" y="1510665"/>
            <a:ext cx="7284720" cy="4422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4609dfb2-4ac0-497f-a0ff-6c6c1868226a_su-that-thu-vi-ve-sinh-doi-khac-trung-it-ai-bie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381000"/>
            <a:ext cx="8930261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" y="2301875"/>
            <a:ext cx="8229600" cy="1584325"/>
          </a:xfrm>
        </p:spPr>
        <p:txBody>
          <a:bodyPr anchor="b"/>
          <a:lstStyle/>
          <a:p>
            <a:pPr eaLnBrk="1" hangingPunct="1"/>
            <a:r>
              <a:rPr lang="en-US" sz="44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 HOẠCH HÓA GIA ĐÌNH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1139825"/>
          </a:xfrm>
        </p:spPr>
        <p:txBody>
          <a:bodyPr/>
          <a:lstStyle/>
          <a:p>
            <a:r>
              <a:rPr lang="en-US" dirty="0" smtClean="0"/>
              <a:t>I. NGĂN KHÔNG CHO TRỨNG RỤNG</a:t>
            </a:r>
            <a:endParaRPr lang="en-US" dirty="0"/>
          </a:p>
        </p:txBody>
      </p:sp>
      <p:pic>
        <p:nvPicPr>
          <p:cNvPr id="10" name="Picture 2" descr="C:\Users\USER\Desktop\regulon-21v-2-700x46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19576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USER\Desktop\thuoc-tranh-thai-hang-ngay-e15420825043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800900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25" y="132715"/>
            <a:ext cx="8848725" cy="661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Tinh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ẩn</a:t>
            </a:r>
            <a:endParaRPr lang="en-US" dirty="0"/>
          </a:p>
        </p:txBody>
      </p:sp>
      <p:pic>
        <p:nvPicPr>
          <p:cNvPr id="1026" name="Picture 2" descr="C:\Users\USER\Desktop\tinh-hoan-a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80772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" y="95250"/>
            <a:ext cx="8858885" cy="6675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" y="85725"/>
            <a:ext cx="8890000" cy="6583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NGĂN KHÔNG CHO TRỨNG GẶP TINH TRÙNG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8800"/>
            <a:ext cx="743053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1000"/>
            <a:ext cx="6629400" cy="597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USER\Desktop\tu-cung-3-246449-1372703523_500x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304800"/>
            <a:ext cx="8014527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USER\Desktop\20190417_054637_489312_VN_15bc634c6979b35a.max-1800x180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990599"/>
            <a:ext cx="4843220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USER\Desktop\20190510_082924_859105_that-ong-dan-tinh.max-1800x1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57262"/>
            <a:ext cx="3746267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Ogino</a:t>
            </a:r>
            <a:r>
              <a:rPr lang="en-US" dirty="0" smtClean="0"/>
              <a:t>- Knot</a:t>
            </a:r>
            <a:endParaRPr lang="en-US" dirty="0"/>
          </a:p>
        </p:txBody>
      </p:sp>
      <p:pic>
        <p:nvPicPr>
          <p:cNvPr id="16386" name="Picture 2" descr="C:\Users\USER\Desktop\phuong-phap-tranh-thai-ogino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6172200" cy="450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III. NGĂN KHÔNG CHO TRỨNG THỤ TINH LÀM TỔ</a:t>
            </a:r>
            <a:endParaRPr lang="en-US" dirty="0"/>
          </a:p>
        </p:txBody>
      </p:sp>
      <p:pic>
        <p:nvPicPr>
          <p:cNvPr id="17410" name="Picture 2" descr="C:\Users\USER\Desktop\08482896_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3662" y="2734469"/>
            <a:ext cx="387667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USER\Desktop\20200217_020723_162042_71933-thuoc-tranh-t.max-1800x180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7606145" cy="552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USER\Desktop\newchoice-ec-2-700x46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62000"/>
            <a:ext cx="8099124" cy="540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4038600" cy="1139825"/>
          </a:xfrm>
        </p:spPr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 HOÀN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b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HÌNH THỂ TRONG</a:t>
            </a:r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SG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Tinh hoàn cấu tạo bởi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80% là ống sinh tinh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SG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20% là mô liên kết</a:t>
            </a:r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4" name="Date Placehold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/>
          <a:p>
            <a:fld id="{77EACAE1-B668-472B-8A95-C5B635182CC0}" type="datetime1"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15/05/2023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vi-VN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SINH DỤC</a:t>
            </a:r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0A6D84-00C5-4A97-BA5E-C6FA71042A12}" type="slidenum"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7" name="Picture 2" descr="http://data.himmag.com/him/2012/issue-64/body/healt/viem-mao-tinh-hoan-dong-tinh-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3250" y="493713"/>
            <a:ext cx="3536950" cy="636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CƠ QUAN SINH DỤC NAM </a:t>
            </a:r>
          </a:p>
        </p:txBody>
      </p:sp>
      <p:pic>
        <p:nvPicPr>
          <p:cNvPr id="19458" name="Picture 22" descr="ong-dan-tinh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00388" y="838200"/>
            <a:ext cx="3529012" cy="5715000"/>
          </a:xfrm>
          <a:noFill/>
        </p:spPr>
      </p:pic>
      <p:sp>
        <p:nvSpPr>
          <p:cNvPr id="21513" name="Line 9"/>
          <p:cNvSpPr>
            <a:spLocks noChangeShapeType="1"/>
          </p:cNvSpPr>
          <p:nvPr/>
        </p:nvSpPr>
        <p:spPr bwMode="auto">
          <a:xfrm>
            <a:off x="4953000" y="2590800"/>
            <a:ext cx="1752600" cy="2819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10"/>
          <p:cNvSpPr>
            <a:spLocks noChangeShapeType="1"/>
          </p:cNvSpPr>
          <p:nvPr/>
        </p:nvSpPr>
        <p:spPr bwMode="auto">
          <a:xfrm flipV="1">
            <a:off x="4648200" y="1524000"/>
            <a:ext cx="15240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1"/>
          <p:cNvSpPr>
            <a:spLocks noChangeShapeType="1"/>
          </p:cNvSpPr>
          <p:nvPr/>
        </p:nvSpPr>
        <p:spPr bwMode="auto">
          <a:xfrm flipH="1" flipV="1">
            <a:off x="2667000" y="6172200"/>
            <a:ext cx="11430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12"/>
          <p:cNvSpPr>
            <a:spLocks noChangeShapeType="1"/>
          </p:cNvSpPr>
          <p:nvPr/>
        </p:nvSpPr>
        <p:spPr bwMode="auto">
          <a:xfrm flipH="1">
            <a:off x="2590800" y="2286000"/>
            <a:ext cx="838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67056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ỐNG MÀO TINH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DÀI 6-7 cm,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ĐƯỜNG KÍNH 0,4 mm</a:t>
            </a:r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72390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ỐNG XUẤT NHỎ</a:t>
            </a:r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9906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ỐNG DẪN TINH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(TRONG MÀO TINH)</a:t>
            </a:r>
          </a:p>
        </p:txBody>
      </p:sp>
      <p:sp>
        <p:nvSpPr>
          <p:cNvPr id="21524" name="Rectangle 20"/>
          <p:cNvSpPr>
            <a:spLocks noChangeArrowheads="1"/>
          </p:cNvSpPr>
          <p:nvPr/>
        </p:nvSpPr>
        <p:spPr bwMode="auto">
          <a:xfrm>
            <a:off x="1219200" y="213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ỐNG DẪN TINH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DÀI 30cm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 KÍNH 2-3 mm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25463" y="1352550"/>
            <a:ext cx="2238375" cy="400050"/>
          </a:xfrm>
          <a:prstGeom prst="rect">
            <a:avLst/>
          </a:prstGeom>
          <a:solidFill>
            <a:srgbClr val="CC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ỐNG  MÀO TINH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3" grpId="0" animBg="1"/>
      <p:bldP spid="21514" grpId="0" animBg="1"/>
      <p:bldP spid="21515" grpId="0" animBg="1"/>
      <p:bldP spid="21516" grpId="0" animBg="1"/>
      <p:bldP spid="21521" grpId="0"/>
      <p:bldP spid="21522" grpId="0"/>
      <p:bldP spid="21523" grpId="0"/>
      <p:bldP spid="21524" grpId="0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1373</Words>
  <Application>Microsoft Office PowerPoint</Application>
  <PresentationFormat>On-screen Show (4:3)</PresentationFormat>
  <Paragraphs>334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Calibri</vt:lpstr>
      <vt:lpstr>Calibri Light</vt:lpstr>
      <vt:lpstr>Garamond</vt:lpstr>
      <vt:lpstr>Times New Roman</vt:lpstr>
      <vt:lpstr>VNI-Helve</vt:lpstr>
      <vt:lpstr>VNI-Times</vt:lpstr>
      <vt:lpstr>Wingdings</vt:lpstr>
      <vt:lpstr>Office Theme</vt:lpstr>
      <vt:lpstr>GIẢI PHẪU SINH LÝ HỆ SINH DỤC</vt:lpstr>
      <vt:lpstr>MỤC TIÊU</vt:lpstr>
      <vt:lpstr>GIẢI PHẪU SINH DỤC NAM</vt:lpstr>
      <vt:lpstr>PowerPoint Presentation</vt:lpstr>
      <vt:lpstr>CƠ QUAN SINH DỤC NAM </vt:lpstr>
      <vt:lpstr>TINH HOÀN</vt:lpstr>
      <vt:lpstr>Tinh hoàn ẩn</vt:lpstr>
      <vt:lpstr>TINH HOÀN</vt:lpstr>
      <vt:lpstr>CƠ QUAN SINH DỤC NAM </vt:lpstr>
      <vt:lpstr>CƠ QUAN SINH DỤC NAM </vt:lpstr>
      <vt:lpstr>SINH DỤC NAM</vt:lpstr>
      <vt:lpstr>Giãn tĩnh mạch thừng tinh</vt:lpstr>
      <vt:lpstr>Xoắn tinh hoàn</vt:lpstr>
      <vt:lpstr>CƠ QUAN SINH DỤC NAM </vt:lpstr>
      <vt:lpstr>SINH DỤC NAM</vt:lpstr>
      <vt:lpstr>CƠ QUAN SINH DỤC NAM </vt:lpstr>
      <vt:lpstr>SINH DỤC NAM</vt:lpstr>
      <vt:lpstr>SINH DỤC NAM</vt:lpstr>
      <vt:lpstr>SINH DỤC NAM</vt:lpstr>
      <vt:lpstr>SINH LÝ SINH DỤC NAM</vt:lpstr>
      <vt:lpstr>DẬY THÌ</vt:lpstr>
      <vt:lpstr>CƠ QUAN SINH DỤC NAM </vt:lpstr>
      <vt:lpstr>TINH HOÀN</vt:lpstr>
      <vt:lpstr>PowerPoint Presentation</vt:lpstr>
      <vt:lpstr>TINH HOÀN</vt:lpstr>
      <vt:lpstr>PowerPoint Presentation</vt:lpstr>
      <vt:lpstr>PowerPoint Presentation</vt:lpstr>
      <vt:lpstr>PowerPoint Presentation</vt:lpstr>
      <vt:lpstr>TINH HOÀN</vt:lpstr>
      <vt:lpstr>Chức năng nội tiết </vt:lpstr>
      <vt:lpstr>Cắt và thắt ống dẫn tinh</vt:lpstr>
      <vt:lpstr>HIỆN TƯỢNG CƯƠNG</vt:lpstr>
      <vt:lpstr>HIỆN TƯỢNG PHÓNG TINH</vt:lpstr>
      <vt:lpstr>PowerPoint Presentation</vt:lpstr>
      <vt:lpstr>TRẠNG THÁI BẤT THƯỜNG TRONG XUẤT TINH</vt:lpstr>
      <vt:lpstr> GIẢI PHẪU SINH DỤC NỮ</vt:lpstr>
      <vt:lpstr>CƠ QUAN SINH DỤC NỮ  </vt:lpstr>
      <vt:lpstr>SINH DỤC NỮ</vt:lpstr>
      <vt:lpstr>SINH DỤC NỮ</vt:lpstr>
      <vt:lpstr>SINH DỤC NỮ</vt:lpstr>
      <vt:lpstr>SINH DỤC NỮ</vt:lpstr>
      <vt:lpstr>GEU</vt:lpstr>
      <vt:lpstr>SINH DỤC NỮ</vt:lpstr>
      <vt:lpstr>SINH DỤC NỮ</vt:lpstr>
      <vt:lpstr>PowerPoint Presentation</vt:lpstr>
      <vt:lpstr>PowerPoint Presentation</vt:lpstr>
      <vt:lpstr>SINH DỤC NỮ</vt:lpstr>
      <vt:lpstr>SINH DỤC NỮ</vt:lpstr>
      <vt:lpstr>Cơ quan sinh dục ngoài </vt:lpstr>
      <vt:lpstr>SINH DỤC NỮ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Tuyến vú </vt:lpstr>
      <vt:lpstr>PowerPoint Presentation</vt:lpstr>
      <vt:lpstr>SINH LÝ SINH DỤC NỮ</vt:lpstr>
      <vt:lpstr>BUỒNG TRỨNG</vt:lpstr>
      <vt:lpstr>DẬY THÌ</vt:lpstr>
      <vt:lpstr>Chu kỳ buồng trứng</vt:lpstr>
      <vt:lpstr>Các giai đoạn chu kì kinh nguyệt</vt:lpstr>
      <vt:lpstr>LẠC NỘI MẠC TỬ CUNG</vt:lpstr>
      <vt:lpstr>PowerPoint Presentation</vt:lpstr>
      <vt:lpstr>KẾ HOẠCH HÓA GIA ĐÌNH</vt:lpstr>
      <vt:lpstr>I. NGĂN KHÔNG CHO TRỨNG RỤNG</vt:lpstr>
      <vt:lpstr>PowerPoint Presentation</vt:lpstr>
      <vt:lpstr>PowerPoint Presentation</vt:lpstr>
      <vt:lpstr>PowerPoint Presentation</vt:lpstr>
      <vt:lpstr>PowerPoint Presentation</vt:lpstr>
      <vt:lpstr>II. NGĂN KHÔNG CHO TRỨNG GẶP TINH TRÙNG</vt:lpstr>
      <vt:lpstr>PowerPoint Presentation</vt:lpstr>
      <vt:lpstr>PowerPoint Presentation</vt:lpstr>
      <vt:lpstr>PowerPoint Presentation</vt:lpstr>
      <vt:lpstr>Phương pháp Ogino- Knot</vt:lpstr>
      <vt:lpstr>III. NGĂN KHÔNG CHO TRỨNG THỤ TINH LÀM TỔ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Ms Hai Duong</cp:lastModifiedBy>
  <cp:revision>111</cp:revision>
  <dcterms:created xsi:type="dcterms:W3CDTF">2006-06-23T02:33:00Z</dcterms:created>
  <dcterms:modified xsi:type="dcterms:W3CDTF">2023-05-15T07:36:06Z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